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81" r:id="rId5"/>
    <p:sldId id="287" r:id="rId6"/>
    <p:sldId id="279" r:id="rId7"/>
    <p:sldId id="286" r:id="rId8"/>
    <p:sldId id="282" r:id="rId9"/>
    <p:sldId id="283" r:id="rId10"/>
    <p:sldId id="284" r:id="rId11"/>
    <p:sldId id="285" r:id="rId12"/>
    <p:sldId id="269" r:id="rId13"/>
    <p:sldId id="270" r:id="rId14"/>
    <p:sldId id="271" r:id="rId15"/>
    <p:sldId id="272" r:id="rId16"/>
    <p:sldId id="273" r:id="rId17"/>
    <p:sldId id="28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ie Volnek" initials="CV" lastIdx="1" clrIdx="0">
    <p:extLst>
      <p:ext uri="{19B8F6BF-5375-455C-9EA6-DF929625EA0E}">
        <p15:presenceInfo xmlns:p15="http://schemas.microsoft.com/office/powerpoint/2012/main" userId="S::CVolnek@nechamber.com::f7815f4e-932c-44c2-8d97-d62d7d6d876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B87"/>
    <a:srgbClr val="8CEC34"/>
    <a:srgbClr val="D227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76E4E4-F57D-411C-BBB3-94B403849DD7}" v="213" dt="2021-09-10T13:15:42.4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8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25066-3E65-4616-8782-5CE0057511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91E3AD-4E7B-4A85-8261-4FF33F9AFC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7C8F24-4814-4840-ADC0-200E53958B71}"/>
              </a:ext>
            </a:extLst>
          </p:cNvPr>
          <p:cNvSpPr>
            <a:spLocks noGrp="1"/>
          </p:cNvSpPr>
          <p:nvPr>
            <p:ph type="dt" sz="half" idx="10"/>
          </p:nvPr>
        </p:nvSpPr>
        <p:spPr/>
        <p:txBody>
          <a:bodyPr/>
          <a:lstStyle/>
          <a:p>
            <a:fld id="{0A77CC04-118A-48C0-AFBD-4C4A787B60D5}" type="datetimeFigureOut">
              <a:rPr lang="en-US" smtClean="0"/>
              <a:t>9/10/2021</a:t>
            </a:fld>
            <a:endParaRPr lang="en-US"/>
          </a:p>
        </p:txBody>
      </p:sp>
      <p:sp>
        <p:nvSpPr>
          <p:cNvPr id="5" name="Footer Placeholder 4">
            <a:extLst>
              <a:ext uri="{FF2B5EF4-FFF2-40B4-BE49-F238E27FC236}">
                <a16:creationId xmlns:a16="http://schemas.microsoft.com/office/drawing/2014/main" id="{FD966D10-4DB0-4AC2-8F4E-C0E67292B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E4823-3367-4D94-B32B-8FB7DCB7AD6E}"/>
              </a:ext>
            </a:extLst>
          </p:cNvPr>
          <p:cNvSpPr>
            <a:spLocks noGrp="1"/>
          </p:cNvSpPr>
          <p:nvPr>
            <p:ph type="sldNum" sz="quarter" idx="12"/>
          </p:nvPr>
        </p:nvSpPr>
        <p:spPr/>
        <p:txBody>
          <a:bodyPr/>
          <a:lstStyle/>
          <a:p>
            <a:fld id="{01DA7952-0598-4BFE-A146-6018D726A215}" type="slidenum">
              <a:rPr lang="en-US" smtClean="0"/>
              <a:t>‹#›</a:t>
            </a:fld>
            <a:endParaRPr lang="en-US"/>
          </a:p>
        </p:txBody>
      </p:sp>
    </p:spTree>
    <p:extLst>
      <p:ext uri="{BB962C8B-B14F-4D97-AF65-F5344CB8AC3E}">
        <p14:creationId xmlns:p14="http://schemas.microsoft.com/office/powerpoint/2010/main" val="1868071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8E842-AB75-474B-895C-47466C922F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8D620E-E21C-4FF1-A2C1-899996436B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E15F0F-07E2-479C-B948-6DAE9F7F3A3B}"/>
              </a:ext>
            </a:extLst>
          </p:cNvPr>
          <p:cNvSpPr>
            <a:spLocks noGrp="1"/>
          </p:cNvSpPr>
          <p:nvPr>
            <p:ph type="dt" sz="half" idx="10"/>
          </p:nvPr>
        </p:nvSpPr>
        <p:spPr/>
        <p:txBody>
          <a:bodyPr/>
          <a:lstStyle/>
          <a:p>
            <a:fld id="{0A77CC04-118A-48C0-AFBD-4C4A787B60D5}" type="datetimeFigureOut">
              <a:rPr lang="en-US" smtClean="0"/>
              <a:t>9/10/2021</a:t>
            </a:fld>
            <a:endParaRPr lang="en-US"/>
          </a:p>
        </p:txBody>
      </p:sp>
      <p:sp>
        <p:nvSpPr>
          <p:cNvPr id="5" name="Footer Placeholder 4">
            <a:extLst>
              <a:ext uri="{FF2B5EF4-FFF2-40B4-BE49-F238E27FC236}">
                <a16:creationId xmlns:a16="http://schemas.microsoft.com/office/drawing/2014/main" id="{EBC3369A-9C8D-4150-A2A8-3BB755010D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B4036B-57EC-4332-9CA0-FE12CB100E4C}"/>
              </a:ext>
            </a:extLst>
          </p:cNvPr>
          <p:cNvSpPr>
            <a:spLocks noGrp="1"/>
          </p:cNvSpPr>
          <p:nvPr>
            <p:ph type="sldNum" sz="quarter" idx="12"/>
          </p:nvPr>
        </p:nvSpPr>
        <p:spPr/>
        <p:txBody>
          <a:bodyPr/>
          <a:lstStyle/>
          <a:p>
            <a:fld id="{01DA7952-0598-4BFE-A146-6018D726A215}" type="slidenum">
              <a:rPr lang="en-US" smtClean="0"/>
              <a:t>‹#›</a:t>
            </a:fld>
            <a:endParaRPr lang="en-US"/>
          </a:p>
        </p:txBody>
      </p:sp>
    </p:spTree>
    <p:extLst>
      <p:ext uri="{BB962C8B-B14F-4D97-AF65-F5344CB8AC3E}">
        <p14:creationId xmlns:p14="http://schemas.microsoft.com/office/powerpoint/2010/main" val="2421767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10831B-F806-4A0E-90AE-ECCE7D291B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E1EAFB-0F6F-4288-BBD3-60A9441957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94C2A0-E61F-4D2F-AC67-F59774024AEF}"/>
              </a:ext>
            </a:extLst>
          </p:cNvPr>
          <p:cNvSpPr>
            <a:spLocks noGrp="1"/>
          </p:cNvSpPr>
          <p:nvPr>
            <p:ph type="dt" sz="half" idx="10"/>
          </p:nvPr>
        </p:nvSpPr>
        <p:spPr/>
        <p:txBody>
          <a:bodyPr/>
          <a:lstStyle/>
          <a:p>
            <a:fld id="{0A77CC04-118A-48C0-AFBD-4C4A787B60D5}" type="datetimeFigureOut">
              <a:rPr lang="en-US" smtClean="0"/>
              <a:t>9/10/2021</a:t>
            </a:fld>
            <a:endParaRPr lang="en-US"/>
          </a:p>
        </p:txBody>
      </p:sp>
      <p:sp>
        <p:nvSpPr>
          <p:cNvPr id="5" name="Footer Placeholder 4">
            <a:extLst>
              <a:ext uri="{FF2B5EF4-FFF2-40B4-BE49-F238E27FC236}">
                <a16:creationId xmlns:a16="http://schemas.microsoft.com/office/drawing/2014/main" id="{D4C317F3-DCA8-4301-9D2D-9091A4E7C4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AD193-AD4C-48C4-8315-AAAA2529A516}"/>
              </a:ext>
            </a:extLst>
          </p:cNvPr>
          <p:cNvSpPr>
            <a:spLocks noGrp="1"/>
          </p:cNvSpPr>
          <p:nvPr>
            <p:ph type="sldNum" sz="quarter" idx="12"/>
          </p:nvPr>
        </p:nvSpPr>
        <p:spPr/>
        <p:txBody>
          <a:bodyPr/>
          <a:lstStyle/>
          <a:p>
            <a:fld id="{01DA7952-0598-4BFE-A146-6018D726A215}" type="slidenum">
              <a:rPr lang="en-US" smtClean="0"/>
              <a:t>‹#›</a:t>
            </a:fld>
            <a:endParaRPr lang="en-US"/>
          </a:p>
        </p:txBody>
      </p:sp>
    </p:spTree>
    <p:extLst>
      <p:ext uri="{BB962C8B-B14F-4D97-AF65-F5344CB8AC3E}">
        <p14:creationId xmlns:p14="http://schemas.microsoft.com/office/powerpoint/2010/main" val="788042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F0995-2D86-43FA-B13C-4B934CE6CD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86CECD-E830-467C-A9D3-220FCF9D6F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0DD925-7855-44D8-A738-18BB598591C3}"/>
              </a:ext>
            </a:extLst>
          </p:cNvPr>
          <p:cNvSpPr>
            <a:spLocks noGrp="1"/>
          </p:cNvSpPr>
          <p:nvPr>
            <p:ph type="dt" sz="half" idx="10"/>
          </p:nvPr>
        </p:nvSpPr>
        <p:spPr/>
        <p:txBody>
          <a:bodyPr/>
          <a:lstStyle/>
          <a:p>
            <a:fld id="{0A77CC04-118A-48C0-AFBD-4C4A787B60D5}" type="datetimeFigureOut">
              <a:rPr lang="en-US" smtClean="0"/>
              <a:t>9/10/2021</a:t>
            </a:fld>
            <a:endParaRPr lang="en-US"/>
          </a:p>
        </p:txBody>
      </p:sp>
      <p:sp>
        <p:nvSpPr>
          <p:cNvPr id="5" name="Footer Placeholder 4">
            <a:extLst>
              <a:ext uri="{FF2B5EF4-FFF2-40B4-BE49-F238E27FC236}">
                <a16:creationId xmlns:a16="http://schemas.microsoft.com/office/drawing/2014/main" id="{BC118A74-206B-4C85-AD11-F70D95943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A42AAA-F414-41D5-8EBE-CD7DA58BA190}"/>
              </a:ext>
            </a:extLst>
          </p:cNvPr>
          <p:cNvSpPr>
            <a:spLocks noGrp="1"/>
          </p:cNvSpPr>
          <p:nvPr>
            <p:ph type="sldNum" sz="quarter" idx="12"/>
          </p:nvPr>
        </p:nvSpPr>
        <p:spPr/>
        <p:txBody>
          <a:bodyPr/>
          <a:lstStyle/>
          <a:p>
            <a:fld id="{01DA7952-0598-4BFE-A146-6018D726A215}" type="slidenum">
              <a:rPr lang="en-US" smtClean="0"/>
              <a:t>‹#›</a:t>
            </a:fld>
            <a:endParaRPr lang="en-US"/>
          </a:p>
        </p:txBody>
      </p:sp>
    </p:spTree>
    <p:extLst>
      <p:ext uri="{BB962C8B-B14F-4D97-AF65-F5344CB8AC3E}">
        <p14:creationId xmlns:p14="http://schemas.microsoft.com/office/powerpoint/2010/main" val="667499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057AE-594A-4857-8C7E-6193675A92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DE2AC8-7603-454C-9FFF-11EF91520A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496430-1693-4E35-B7B9-BA7931524CD4}"/>
              </a:ext>
            </a:extLst>
          </p:cNvPr>
          <p:cNvSpPr>
            <a:spLocks noGrp="1"/>
          </p:cNvSpPr>
          <p:nvPr>
            <p:ph type="dt" sz="half" idx="10"/>
          </p:nvPr>
        </p:nvSpPr>
        <p:spPr/>
        <p:txBody>
          <a:bodyPr/>
          <a:lstStyle/>
          <a:p>
            <a:fld id="{0A77CC04-118A-48C0-AFBD-4C4A787B60D5}" type="datetimeFigureOut">
              <a:rPr lang="en-US" smtClean="0"/>
              <a:t>9/10/2021</a:t>
            </a:fld>
            <a:endParaRPr lang="en-US"/>
          </a:p>
        </p:txBody>
      </p:sp>
      <p:sp>
        <p:nvSpPr>
          <p:cNvPr id="5" name="Footer Placeholder 4">
            <a:extLst>
              <a:ext uri="{FF2B5EF4-FFF2-40B4-BE49-F238E27FC236}">
                <a16:creationId xmlns:a16="http://schemas.microsoft.com/office/drawing/2014/main" id="{2476D514-2643-4593-A3EE-8A90E786D1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5B17DB-F930-4D25-B689-D037B013E6A9}"/>
              </a:ext>
            </a:extLst>
          </p:cNvPr>
          <p:cNvSpPr>
            <a:spLocks noGrp="1"/>
          </p:cNvSpPr>
          <p:nvPr>
            <p:ph type="sldNum" sz="quarter" idx="12"/>
          </p:nvPr>
        </p:nvSpPr>
        <p:spPr/>
        <p:txBody>
          <a:bodyPr/>
          <a:lstStyle/>
          <a:p>
            <a:fld id="{01DA7952-0598-4BFE-A146-6018D726A215}" type="slidenum">
              <a:rPr lang="en-US" smtClean="0"/>
              <a:t>‹#›</a:t>
            </a:fld>
            <a:endParaRPr lang="en-US"/>
          </a:p>
        </p:txBody>
      </p:sp>
    </p:spTree>
    <p:extLst>
      <p:ext uri="{BB962C8B-B14F-4D97-AF65-F5344CB8AC3E}">
        <p14:creationId xmlns:p14="http://schemas.microsoft.com/office/powerpoint/2010/main" val="3440121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6C9A1-80B6-48CE-B2BC-5D26F40E81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D75873-85BA-497E-8399-AE5B48340E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66CC8E-95C9-4AF2-AB32-4F624FC2F6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5EAA10-4A31-474A-9E93-A18C85A93F67}"/>
              </a:ext>
            </a:extLst>
          </p:cNvPr>
          <p:cNvSpPr>
            <a:spLocks noGrp="1"/>
          </p:cNvSpPr>
          <p:nvPr>
            <p:ph type="dt" sz="half" idx="10"/>
          </p:nvPr>
        </p:nvSpPr>
        <p:spPr/>
        <p:txBody>
          <a:bodyPr/>
          <a:lstStyle/>
          <a:p>
            <a:fld id="{0A77CC04-118A-48C0-AFBD-4C4A787B60D5}" type="datetimeFigureOut">
              <a:rPr lang="en-US" smtClean="0"/>
              <a:t>9/10/2021</a:t>
            </a:fld>
            <a:endParaRPr lang="en-US"/>
          </a:p>
        </p:txBody>
      </p:sp>
      <p:sp>
        <p:nvSpPr>
          <p:cNvPr id="6" name="Footer Placeholder 5">
            <a:extLst>
              <a:ext uri="{FF2B5EF4-FFF2-40B4-BE49-F238E27FC236}">
                <a16:creationId xmlns:a16="http://schemas.microsoft.com/office/drawing/2014/main" id="{1A561D71-6F61-49FB-83A2-7FAFB60944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1783CF-3A1B-46D0-A922-AB430CA2A0A4}"/>
              </a:ext>
            </a:extLst>
          </p:cNvPr>
          <p:cNvSpPr>
            <a:spLocks noGrp="1"/>
          </p:cNvSpPr>
          <p:nvPr>
            <p:ph type="sldNum" sz="quarter" idx="12"/>
          </p:nvPr>
        </p:nvSpPr>
        <p:spPr/>
        <p:txBody>
          <a:bodyPr/>
          <a:lstStyle/>
          <a:p>
            <a:fld id="{01DA7952-0598-4BFE-A146-6018D726A215}" type="slidenum">
              <a:rPr lang="en-US" smtClean="0"/>
              <a:t>‹#›</a:t>
            </a:fld>
            <a:endParaRPr lang="en-US"/>
          </a:p>
        </p:txBody>
      </p:sp>
    </p:spTree>
    <p:extLst>
      <p:ext uri="{BB962C8B-B14F-4D97-AF65-F5344CB8AC3E}">
        <p14:creationId xmlns:p14="http://schemas.microsoft.com/office/powerpoint/2010/main" val="2992425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48ED3-63CD-47E1-A2DC-52536980B3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A3926E-52DA-441E-8359-81F9A1BA18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528FF-5AB3-4339-9988-DD68EB3214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B0D2A4-A7FE-4B68-AF0D-002ED8E7D7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13AA8A-A273-4717-A85E-5DF1E968A5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458CB8-CA22-4EA0-9C38-00D38AA73207}"/>
              </a:ext>
            </a:extLst>
          </p:cNvPr>
          <p:cNvSpPr>
            <a:spLocks noGrp="1"/>
          </p:cNvSpPr>
          <p:nvPr>
            <p:ph type="dt" sz="half" idx="10"/>
          </p:nvPr>
        </p:nvSpPr>
        <p:spPr/>
        <p:txBody>
          <a:bodyPr/>
          <a:lstStyle/>
          <a:p>
            <a:fld id="{0A77CC04-118A-48C0-AFBD-4C4A787B60D5}" type="datetimeFigureOut">
              <a:rPr lang="en-US" smtClean="0"/>
              <a:t>9/10/2021</a:t>
            </a:fld>
            <a:endParaRPr lang="en-US"/>
          </a:p>
        </p:txBody>
      </p:sp>
      <p:sp>
        <p:nvSpPr>
          <p:cNvPr id="8" name="Footer Placeholder 7">
            <a:extLst>
              <a:ext uri="{FF2B5EF4-FFF2-40B4-BE49-F238E27FC236}">
                <a16:creationId xmlns:a16="http://schemas.microsoft.com/office/drawing/2014/main" id="{CC0550BE-40B3-4B45-88E6-42243A1792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CC8416-9146-4C37-A2E5-6C55C4BA9E58}"/>
              </a:ext>
            </a:extLst>
          </p:cNvPr>
          <p:cNvSpPr>
            <a:spLocks noGrp="1"/>
          </p:cNvSpPr>
          <p:nvPr>
            <p:ph type="sldNum" sz="quarter" idx="12"/>
          </p:nvPr>
        </p:nvSpPr>
        <p:spPr/>
        <p:txBody>
          <a:bodyPr/>
          <a:lstStyle/>
          <a:p>
            <a:fld id="{01DA7952-0598-4BFE-A146-6018D726A215}" type="slidenum">
              <a:rPr lang="en-US" smtClean="0"/>
              <a:t>‹#›</a:t>
            </a:fld>
            <a:endParaRPr lang="en-US"/>
          </a:p>
        </p:txBody>
      </p:sp>
    </p:spTree>
    <p:extLst>
      <p:ext uri="{BB962C8B-B14F-4D97-AF65-F5344CB8AC3E}">
        <p14:creationId xmlns:p14="http://schemas.microsoft.com/office/powerpoint/2010/main" val="4161830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41C38-80E0-49A7-B9F2-4345C8F771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2E1C6B-FA6B-4C6F-99DE-E5F6744F468B}"/>
              </a:ext>
            </a:extLst>
          </p:cNvPr>
          <p:cNvSpPr>
            <a:spLocks noGrp="1"/>
          </p:cNvSpPr>
          <p:nvPr>
            <p:ph type="dt" sz="half" idx="10"/>
          </p:nvPr>
        </p:nvSpPr>
        <p:spPr/>
        <p:txBody>
          <a:bodyPr/>
          <a:lstStyle/>
          <a:p>
            <a:fld id="{0A77CC04-118A-48C0-AFBD-4C4A787B60D5}" type="datetimeFigureOut">
              <a:rPr lang="en-US" smtClean="0"/>
              <a:t>9/10/2021</a:t>
            </a:fld>
            <a:endParaRPr lang="en-US"/>
          </a:p>
        </p:txBody>
      </p:sp>
      <p:sp>
        <p:nvSpPr>
          <p:cNvPr id="4" name="Footer Placeholder 3">
            <a:extLst>
              <a:ext uri="{FF2B5EF4-FFF2-40B4-BE49-F238E27FC236}">
                <a16:creationId xmlns:a16="http://schemas.microsoft.com/office/drawing/2014/main" id="{EC8EE1AE-64E3-4795-8F80-075F9915BD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6C44CB-A3F9-452C-AC68-13E3A0AC42FE}"/>
              </a:ext>
            </a:extLst>
          </p:cNvPr>
          <p:cNvSpPr>
            <a:spLocks noGrp="1"/>
          </p:cNvSpPr>
          <p:nvPr>
            <p:ph type="sldNum" sz="quarter" idx="12"/>
          </p:nvPr>
        </p:nvSpPr>
        <p:spPr/>
        <p:txBody>
          <a:bodyPr/>
          <a:lstStyle/>
          <a:p>
            <a:fld id="{01DA7952-0598-4BFE-A146-6018D726A215}" type="slidenum">
              <a:rPr lang="en-US" smtClean="0"/>
              <a:t>‹#›</a:t>
            </a:fld>
            <a:endParaRPr lang="en-US"/>
          </a:p>
        </p:txBody>
      </p:sp>
    </p:spTree>
    <p:extLst>
      <p:ext uri="{BB962C8B-B14F-4D97-AF65-F5344CB8AC3E}">
        <p14:creationId xmlns:p14="http://schemas.microsoft.com/office/powerpoint/2010/main" val="3156010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E9903F-1B97-442A-B937-997E10B70FF7}"/>
              </a:ext>
            </a:extLst>
          </p:cNvPr>
          <p:cNvSpPr>
            <a:spLocks noGrp="1"/>
          </p:cNvSpPr>
          <p:nvPr>
            <p:ph type="dt" sz="half" idx="10"/>
          </p:nvPr>
        </p:nvSpPr>
        <p:spPr/>
        <p:txBody>
          <a:bodyPr/>
          <a:lstStyle/>
          <a:p>
            <a:fld id="{0A77CC04-118A-48C0-AFBD-4C4A787B60D5}" type="datetimeFigureOut">
              <a:rPr lang="en-US" smtClean="0"/>
              <a:t>9/10/2021</a:t>
            </a:fld>
            <a:endParaRPr lang="en-US"/>
          </a:p>
        </p:txBody>
      </p:sp>
      <p:sp>
        <p:nvSpPr>
          <p:cNvPr id="3" name="Footer Placeholder 2">
            <a:extLst>
              <a:ext uri="{FF2B5EF4-FFF2-40B4-BE49-F238E27FC236}">
                <a16:creationId xmlns:a16="http://schemas.microsoft.com/office/drawing/2014/main" id="{43DB9740-19B8-4605-B38C-A3FBD19B91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FFE310-2C7E-4891-9837-B2C8435261AC}"/>
              </a:ext>
            </a:extLst>
          </p:cNvPr>
          <p:cNvSpPr>
            <a:spLocks noGrp="1"/>
          </p:cNvSpPr>
          <p:nvPr>
            <p:ph type="sldNum" sz="quarter" idx="12"/>
          </p:nvPr>
        </p:nvSpPr>
        <p:spPr/>
        <p:txBody>
          <a:bodyPr/>
          <a:lstStyle/>
          <a:p>
            <a:fld id="{01DA7952-0598-4BFE-A146-6018D726A215}" type="slidenum">
              <a:rPr lang="en-US" smtClean="0"/>
              <a:t>‹#›</a:t>
            </a:fld>
            <a:endParaRPr lang="en-US"/>
          </a:p>
        </p:txBody>
      </p:sp>
    </p:spTree>
    <p:extLst>
      <p:ext uri="{BB962C8B-B14F-4D97-AF65-F5344CB8AC3E}">
        <p14:creationId xmlns:p14="http://schemas.microsoft.com/office/powerpoint/2010/main" val="3142422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E60CC-CBEC-49BE-B197-978DC07530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E282D4-566F-4FF4-8607-F824662EBF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6F9446-220B-4D00-8732-0F7B4633C6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C72ED7-593A-414A-B60B-E851AA8299D2}"/>
              </a:ext>
            </a:extLst>
          </p:cNvPr>
          <p:cNvSpPr>
            <a:spLocks noGrp="1"/>
          </p:cNvSpPr>
          <p:nvPr>
            <p:ph type="dt" sz="half" idx="10"/>
          </p:nvPr>
        </p:nvSpPr>
        <p:spPr/>
        <p:txBody>
          <a:bodyPr/>
          <a:lstStyle/>
          <a:p>
            <a:fld id="{0A77CC04-118A-48C0-AFBD-4C4A787B60D5}" type="datetimeFigureOut">
              <a:rPr lang="en-US" smtClean="0"/>
              <a:t>9/10/2021</a:t>
            </a:fld>
            <a:endParaRPr lang="en-US"/>
          </a:p>
        </p:txBody>
      </p:sp>
      <p:sp>
        <p:nvSpPr>
          <p:cNvPr id="6" name="Footer Placeholder 5">
            <a:extLst>
              <a:ext uri="{FF2B5EF4-FFF2-40B4-BE49-F238E27FC236}">
                <a16:creationId xmlns:a16="http://schemas.microsoft.com/office/drawing/2014/main" id="{22820EF8-D614-4711-8A0F-22ADEDFD89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CD0F3-66A8-413B-BFC0-18D09F2C4572}"/>
              </a:ext>
            </a:extLst>
          </p:cNvPr>
          <p:cNvSpPr>
            <a:spLocks noGrp="1"/>
          </p:cNvSpPr>
          <p:nvPr>
            <p:ph type="sldNum" sz="quarter" idx="12"/>
          </p:nvPr>
        </p:nvSpPr>
        <p:spPr/>
        <p:txBody>
          <a:bodyPr/>
          <a:lstStyle/>
          <a:p>
            <a:fld id="{01DA7952-0598-4BFE-A146-6018D726A215}" type="slidenum">
              <a:rPr lang="en-US" smtClean="0"/>
              <a:t>‹#›</a:t>
            </a:fld>
            <a:endParaRPr lang="en-US"/>
          </a:p>
        </p:txBody>
      </p:sp>
    </p:spTree>
    <p:extLst>
      <p:ext uri="{BB962C8B-B14F-4D97-AF65-F5344CB8AC3E}">
        <p14:creationId xmlns:p14="http://schemas.microsoft.com/office/powerpoint/2010/main" val="1869688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1200D-70C8-4AAE-B552-740BC7828A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E4B540-15DC-4B5A-938D-3BA0931408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6B2B9D-0FA0-4B6D-AF28-9F4F943D94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EF3DDE-AC83-496C-9AD7-22BAB6DB87EB}"/>
              </a:ext>
            </a:extLst>
          </p:cNvPr>
          <p:cNvSpPr>
            <a:spLocks noGrp="1"/>
          </p:cNvSpPr>
          <p:nvPr>
            <p:ph type="dt" sz="half" idx="10"/>
          </p:nvPr>
        </p:nvSpPr>
        <p:spPr/>
        <p:txBody>
          <a:bodyPr/>
          <a:lstStyle/>
          <a:p>
            <a:fld id="{0A77CC04-118A-48C0-AFBD-4C4A787B60D5}" type="datetimeFigureOut">
              <a:rPr lang="en-US" smtClean="0"/>
              <a:t>9/10/2021</a:t>
            </a:fld>
            <a:endParaRPr lang="en-US"/>
          </a:p>
        </p:txBody>
      </p:sp>
      <p:sp>
        <p:nvSpPr>
          <p:cNvPr id="6" name="Footer Placeholder 5">
            <a:extLst>
              <a:ext uri="{FF2B5EF4-FFF2-40B4-BE49-F238E27FC236}">
                <a16:creationId xmlns:a16="http://schemas.microsoft.com/office/drawing/2014/main" id="{3CBDAA85-EB86-473E-8E3E-E89335E592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F00116-3074-4CA8-BCAB-029790E0D607}"/>
              </a:ext>
            </a:extLst>
          </p:cNvPr>
          <p:cNvSpPr>
            <a:spLocks noGrp="1"/>
          </p:cNvSpPr>
          <p:nvPr>
            <p:ph type="sldNum" sz="quarter" idx="12"/>
          </p:nvPr>
        </p:nvSpPr>
        <p:spPr/>
        <p:txBody>
          <a:bodyPr/>
          <a:lstStyle/>
          <a:p>
            <a:fld id="{01DA7952-0598-4BFE-A146-6018D726A215}" type="slidenum">
              <a:rPr lang="en-US" smtClean="0"/>
              <a:t>‹#›</a:t>
            </a:fld>
            <a:endParaRPr lang="en-US"/>
          </a:p>
        </p:txBody>
      </p:sp>
    </p:spTree>
    <p:extLst>
      <p:ext uri="{BB962C8B-B14F-4D97-AF65-F5344CB8AC3E}">
        <p14:creationId xmlns:p14="http://schemas.microsoft.com/office/powerpoint/2010/main" val="1680934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D5585-8A5A-4788-B465-FC6A55C8EA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DF135B-890D-46B2-AB67-11C9070D84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CA71D-9D5F-4EA5-A671-E5DD0F8435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77CC04-118A-48C0-AFBD-4C4A787B60D5}" type="datetimeFigureOut">
              <a:rPr lang="en-US" smtClean="0"/>
              <a:t>9/10/2021</a:t>
            </a:fld>
            <a:endParaRPr lang="en-US"/>
          </a:p>
        </p:txBody>
      </p:sp>
      <p:sp>
        <p:nvSpPr>
          <p:cNvPr id="5" name="Footer Placeholder 4">
            <a:extLst>
              <a:ext uri="{FF2B5EF4-FFF2-40B4-BE49-F238E27FC236}">
                <a16:creationId xmlns:a16="http://schemas.microsoft.com/office/drawing/2014/main" id="{B5F31971-93D7-4A40-94B1-012693EA82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0721B9-9820-4581-9B8E-2939B06E1B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A7952-0598-4BFE-A146-6018D726A215}" type="slidenum">
              <a:rPr lang="en-US" smtClean="0"/>
              <a:t>‹#›</a:t>
            </a:fld>
            <a:endParaRPr lang="en-US"/>
          </a:p>
        </p:txBody>
      </p:sp>
    </p:spTree>
    <p:extLst>
      <p:ext uri="{BB962C8B-B14F-4D97-AF65-F5344CB8AC3E}">
        <p14:creationId xmlns:p14="http://schemas.microsoft.com/office/powerpoint/2010/main" val="1352613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https://www.youtube.com/embed/2QEGzJgSOvM?feature=oembed" TargetMode="Externa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9.jp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6.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3C6BD3-4D72-4F43-A16C-AFFCBA4996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47992">
            <a:off x="3955867" y="675812"/>
            <a:ext cx="7930707" cy="5270641"/>
          </a:xfrm>
          <a:prstGeom prst="rect">
            <a:avLst/>
          </a:prstGeom>
        </p:spPr>
      </p:pic>
      <p:pic>
        <p:nvPicPr>
          <p:cNvPr id="6" name="Content Placeholder 5">
            <a:extLst>
              <a:ext uri="{FF2B5EF4-FFF2-40B4-BE49-F238E27FC236}">
                <a16:creationId xmlns:a16="http://schemas.microsoft.com/office/drawing/2014/main" id="{2F1CCB7A-F627-43B4-97C3-63CC752D086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19867340">
            <a:off x="-3615350" y="-907904"/>
            <a:ext cx="10853054" cy="11374259"/>
          </a:xfrm>
        </p:spPr>
      </p:pic>
      <p:sp>
        <p:nvSpPr>
          <p:cNvPr id="8" name="Subtitle 2">
            <a:extLst>
              <a:ext uri="{FF2B5EF4-FFF2-40B4-BE49-F238E27FC236}">
                <a16:creationId xmlns:a16="http://schemas.microsoft.com/office/drawing/2014/main" id="{2618FED4-EF5C-46D0-8B85-6EE7ABC78581}"/>
              </a:ext>
            </a:extLst>
          </p:cNvPr>
          <p:cNvSpPr txBox="1">
            <a:spLocks/>
          </p:cNvSpPr>
          <p:nvPr/>
        </p:nvSpPr>
        <p:spPr>
          <a:xfrm>
            <a:off x="504734" y="4607775"/>
            <a:ext cx="5038816" cy="17909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solidFill>
                  <a:srgbClr val="FFFFFF"/>
                </a:solidFill>
              </a:rPr>
              <a:t>Is YOUR </a:t>
            </a:r>
            <a:r>
              <a:rPr lang="en-US" sz="4400" b="1" dirty="0">
                <a:solidFill>
                  <a:srgbClr val="FFFFFF"/>
                </a:solidFill>
              </a:rPr>
              <a:t>future</a:t>
            </a:r>
            <a:r>
              <a:rPr lang="en-US" sz="3600" b="1" dirty="0">
                <a:solidFill>
                  <a:srgbClr val="FFFFFF"/>
                </a:solidFill>
              </a:rPr>
              <a:t> made in</a:t>
            </a:r>
          </a:p>
          <a:p>
            <a:pPr marL="0" indent="0" algn="ctr">
              <a:buNone/>
            </a:pPr>
            <a:r>
              <a:rPr lang="en-US" sz="4400" b="1" dirty="0">
                <a:solidFill>
                  <a:srgbClr val="FFFFFF"/>
                </a:solidFill>
              </a:rPr>
              <a:t>Manufacturing?</a:t>
            </a:r>
          </a:p>
          <a:p>
            <a:pPr marL="0" indent="0">
              <a:buNone/>
            </a:pPr>
            <a:endParaRPr lang="en-US" sz="2000" dirty="0">
              <a:solidFill>
                <a:srgbClr val="FFFFFF"/>
              </a:solidFill>
            </a:endParaRPr>
          </a:p>
        </p:txBody>
      </p:sp>
      <p:sp>
        <p:nvSpPr>
          <p:cNvPr id="11" name="Title 1">
            <a:extLst>
              <a:ext uri="{FF2B5EF4-FFF2-40B4-BE49-F238E27FC236}">
                <a16:creationId xmlns:a16="http://schemas.microsoft.com/office/drawing/2014/main" id="{7DDE04F5-8805-42FB-A26C-A7CFEFDEF6C7}"/>
              </a:ext>
            </a:extLst>
          </p:cNvPr>
          <p:cNvSpPr txBox="1">
            <a:spLocks/>
          </p:cNvSpPr>
          <p:nvPr/>
        </p:nvSpPr>
        <p:spPr>
          <a:xfrm>
            <a:off x="4322617" y="92363"/>
            <a:ext cx="9735705" cy="13744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b="1" dirty="0">
                <a:solidFill>
                  <a:srgbClr val="004B87"/>
                </a:solidFill>
                <a:latin typeface="+mn-lt"/>
              </a:rPr>
              <a:t>MANUFACTURING</a:t>
            </a:r>
            <a:endParaRPr lang="en-US" sz="4800" dirty="0">
              <a:solidFill>
                <a:srgbClr val="004B87"/>
              </a:solidFill>
            </a:endParaRPr>
          </a:p>
        </p:txBody>
      </p:sp>
      <p:pic>
        <p:nvPicPr>
          <p:cNvPr id="7" name="Picture 6">
            <a:extLst>
              <a:ext uri="{FF2B5EF4-FFF2-40B4-BE49-F238E27FC236}">
                <a16:creationId xmlns:a16="http://schemas.microsoft.com/office/drawing/2014/main" id="{B7D6212D-50E7-4DAC-A4A7-75FEA3C762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3474" y="5956186"/>
            <a:ext cx="3286125" cy="885157"/>
          </a:xfrm>
          <a:prstGeom prst="rect">
            <a:avLst/>
          </a:prstGeom>
        </p:spPr>
      </p:pic>
    </p:spTree>
    <p:extLst>
      <p:ext uri="{BB962C8B-B14F-4D97-AF65-F5344CB8AC3E}">
        <p14:creationId xmlns:p14="http://schemas.microsoft.com/office/powerpoint/2010/main" val="3453077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omputer, indoor&#10;&#10;Description automatically generated">
            <a:extLst>
              <a:ext uri="{FF2B5EF4-FFF2-40B4-BE49-F238E27FC236}">
                <a16:creationId xmlns:a16="http://schemas.microsoft.com/office/drawing/2014/main" id="{2A565C21-A900-4DBF-BB17-7808B2D83B48}"/>
              </a:ext>
            </a:extLst>
          </p:cNvPr>
          <p:cNvPicPr>
            <a:picLocks noChangeAspect="1"/>
          </p:cNvPicPr>
          <p:nvPr/>
        </p:nvPicPr>
        <p:blipFill rotWithShape="1">
          <a:blip r:embed="rId2">
            <a:extLst>
              <a:ext uri="{28A0092B-C50C-407E-A947-70E740481C1C}">
                <a14:useLocalDpi xmlns:a14="http://schemas.microsoft.com/office/drawing/2010/main" val="0"/>
              </a:ext>
            </a:extLst>
          </a:blip>
          <a:srcRect t="1979" b="34516"/>
          <a:stretch/>
        </p:blipFill>
        <p:spPr>
          <a:xfrm>
            <a:off x="-72394" y="17258"/>
            <a:ext cx="12336787" cy="6845445"/>
          </a:xfrm>
          <a:prstGeom prst="rect">
            <a:avLst/>
          </a:prstGeom>
        </p:spPr>
      </p:pic>
      <p:sp>
        <p:nvSpPr>
          <p:cNvPr id="2" name="Title 1">
            <a:extLst>
              <a:ext uri="{FF2B5EF4-FFF2-40B4-BE49-F238E27FC236}">
                <a16:creationId xmlns:a16="http://schemas.microsoft.com/office/drawing/2014/main" id="{B0A790EF-902D-475D-8354-A482E9D1A3E6}"/>
              </a:ext>
            </a:extLst>
          </p:cNvPr>
          <p:cNvSpPr>
            <a:spLocks noGrp="1"/>
          </p:cNvSpPr>
          <p:nvPr>
            <p:ph type="title"/>
          </p:nvPr>
        </p:nvSpPr>
        <p:spPr>
          <a:xfrm>
            <a:off x="857348" y="557769"/>
            <a:ext cx="6395708" cy="806727"/>
          </a:xfrm>
          <a:solidFill>
            <a:schemeClr val="bg1"/>
          </a:solidFill>
          <a:effectLst>
            <a:softEdge rad="63500"/>
          </a:effectLst>
        </p:spPr>
        <p:txBody>
          <a:bodyPr>
            <a:noAutofit/>
          </a:bodyPr>
          <a:lstStyle/>
          <a:p>
            <a:r>
              <a:rPr lang="en-US" sz="5400" b="1" dirty="0">
                <a:solidFill>
                  <a:srgbClr val="004B87"/>
                </a:solidFill>
                <a:latin typeface="+mn-lt"/>
              </a:rPr>
              <a:t>MARKETING &amp; SALES</a:t>
            </a:r>
          </a:p>
        </p:txBody>
      </p:sp>
      <p:sp>
        <p:nvSpPr>
          <p:cNvPr id="3" name="Content Placeholder 2">
            <a:extLst>
              <a:ext uri="{FF2B5EF4-FFF2-40B4-BE49-F238E27FC236}">
                <a16:creationId xmlns:a16="http://schemas.microsoft.com/office/drawing/2014/main" id="{1108F28F-B3FD-4EE9-98B7-90CF7F43628B}"/>
              </a:ext>
            </a:extLst>
          </p:cNvPr>
          <p:cNvSpPr>
            <a:spLocks noGrp="1"/>
          </p:cNvSpPr>
          <p:nvPr>
            <p:ph idx="1"/>
          </p:nvPr>
        </p:nvSpPr>
        <p:spPr>
          <a:xfrm>
            <a:off x="4900474" y="3586311"/>
            <a:ext cx="6553201" cy="4033542"/>
          </a:xfrm>
        </p:spPr>
        <p:txBody>
          <a:bodyPr>
            <a:normAutofit/>
          </a:bodyPr>
          <a:lstStyle/>
          <a:p>
            <a:pPr indent="0">
              <a:buNone/>
            </a:pPr>
            <a:r>
              <a:rPr lang="en-US" sz="2400" b="1" dirty="0">
                <a:solidFill>
                  <a:srgbClr val="004B87"/>
                </a:solidFill>
              </a:rPr>
              <a:t>ESSENTIAL SKILLS </a:t>
            </a:r>
            <a:r>
              <a:rPr lang="en-US" sz="2400" dirty="0">
                <a:solidFill>
                  <a:srgbClr val="004B87"/>
                </a:solidFill>
              </a:rPr>
              <a:t>include</a:t>
            </a:r>
            <a:r>
              <a:rPr lang="en-US" sz="2400" b="1" dirty="0">
                <a:solidFill>
                  <a:srgbClr val="004B87"/>
                </a:solidFill>
              </a:rPr>
              <a:t> </a:t>
            </a:r>
            <a:r>
              <a:rPr lang="en-US" sz="2400" dirty="0">
                <a:solidFill>
                  <a:srgbClr val="004B87"/>
                </a:solidFill>
              </a:rPr>
              <a:t>customer service, sales, negotiating and influencing, analysis and decision-making, management, creativity, time management and leadership skills. </a:t>
            </a:r>
          </a:p>
          <a:p>
            <a:pPr marL="0" indent="0">
              <a:buNone/>
            </a:pPr>
            <a:endParaRPr lang="en-US" sz="2400" dirty="0">
              <a:solidFill>
                <a:srgbClr val="004B87"/>
              </a:solidFill>
            </a:endParaRPr>
          </a:p>
          <a:p>
            <a:pPr marL="0" indent="0">
              <a:buNone/>
            </a:pPr>
            <a:r>
              <a:rPr lang="en-US" sz="2000" dirty="0">
                <a:solidFill>
                  <a:srgbClr val="004B87"/>
                </a:solidFill>
              </a:rPr>
              <a:t>Areas of knowledge/interests: people, the business environment, product knowledge and financial awareness</a:t>
            </a:r>
          </a:p>
          <a:p>
            <a:endParaRPr lang="en-US" sz="2400" dirty="0">
              <a:solidFill>
                <a:srgbClr val="004B87"/>
              </a:solidFill>
            </a:endParaRPr>
          </a:p>
        </p:txBody>
      </p:sp>
      <p:sp>
        <p:nvSpPr>
          <p:cNvPr id="4" name="TextBox 3">
            <a:extLst>
              <a:ext uri="{FF2B5EF4-FFF2-40B4-BE49-F238E27FC236}">
                <a16:creationId xmlns:a16="http://schemas.microsoft.com/office/drawing/2014/main" id="{FA7ECAE8-1A25-406E-A9BF-BEA597505242}"/>
              </a:ext>
            </a:extLst>
          </p:cNvPr>
          <p:cNvSpPr txBox="1"/>
          <p:nvPr/>
        </p:nvSpPr>
        <p:spPr>
          <a:xfrm>
            <a:off x="9270514" y="341753"/>
            <a:ext cx="2687708" cy="286232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000" b="1" dirty="0">
                <a:solidFill>
                  <a:srgbClr val="004B87"/>
                </a:solidFill>
              </a:rPr>
              <a:t>Additional careers in manufacturing:</a:t>
            </a:r>
          </a:p>
          <a:p>
            <a:endParaRPr lang="en-US" sz="2000" dirty="0">
              <a:solidFill>
                <a:srgbClr val="004B87"/>
              </a:solidFill>
            </a:endParaRPr>
          </a:p>
          <a:p>
            <a:r>
              <a:rPr lang="en-US" sz="2000" dirty="0">
                <a:solidFill>
                  <a:srgbClr val="004B87"/>
                </a:solidFill>
              </a:rPr>
              <a:t>Human Resources</a:t>
            </a:r>
          </a:p>
          <a:p>
            <a:r>
              <a:rPr lang="en-US" sz="2000" dirty="0">
                <a:solidFill>
                  <a:srgbClr val="004B87"/>
                </a:solidFill>
              </a:rPr>
              <a:t>Information Technology</a:t>
            </a:r>
          </a:p>
          <a:p>
            <a:r>
              <a:rPr lang="en-US" sz="2000" dirty="0">
                <a:solidFill>
                  <a:srgbClr val="004B87"/>
                </a:solidFill>
              </a:rPr>
              <a:t>Administrative Support</a:t>
            </a:r>
          </a:p>
          <a:p>
            <a:r>
              <a:rPr lang="en-US" sz="2000" dirty="0">
                <a:solidFill>
                  <a:srgbClr val="004B87"/>
                </a:solidFill>
              </a:rPr>
              <a:t>Accounting</a:t>
            </a:r>
          </a:p>
          <a:p>
            <a:r>
              <a:rPr lang="en-US" sz="2000" dirty="0">
                <a:solidFill>
                  <a:srgbClr val="004B87"/>
                </a:solidFill>
              </a:rPr>
              <a:t>Purchasing</a:t>
            </a:r>
          </a:p>
          <a:p>
            <a:r>
              <a:rPr lang="en-US" sz="2000" dirty="0">
                <a:solidFill>
                  <a:srgbClr val="004B87"/>
                </a:solidFill>
              </a:rPr>
              <a:t>Management</a:t>
            </a:r>
          </a:p>
        </p:txBody>
      </p:sp>
      <p:pic>
        <p:nvPicPr>
          <p:cNvPr id="6" name="Picture 5">
            <a:extLst>
              <a:ext uri="{FF2B5EF4-FFF2-40B4-BE49-F238E27FC236}">
                <a16:creationId xmlns:a16="http://schemas.microsoft.com/office/drawing/2014/main" id="{634032C7-0A35-4130-9EA5-1872204489EB}"/>
              </a:ext>
            </a:extLst>
          </p:cNvPr>
          <p:cNvPicPr>
            <a:picLocks noChangeAspect="1"/>
          </p:cNvPicPr>
          <p:nvPr/>
        </p:nvPicPr>
        <p:blipFill rotWithShape="1">
          <a:blip r:embed="rId3">
            <a:extLst>
              <a:ext uri="{28A0092B-C50C-407E-A947-70E740481C1C}">
                <a14:useLocalDpi xmlns:a14="http://schemas.microsoft.com/office/drawing/2010/main" val="0"/>
              </a:ext>
            </a:extLst>
          </a:blip>
          <a:srcRect l="9450" t="8092" r="6855"/>
          <a:stretch/>
        </p:blipFill>
        <p:spPr>
          <a:xfrm>
            <a:off x="133349" y="1512003"/>
            <a:ext cx="4382987" cy="5328739"/>
          </a:xfrm>
          <a:prstGeom prst="rect">
            <a:avLst/>
          </a:prstGeom>
        </p:spPr>
      </p:pic>
      <p:sp>
        <p:nvSpPr>
          <p:cNvPr id="9" name="TextBox 8">
            <a:extLst>
              <a:ext uri="{FF2B5EF4-FFF2-40B4-BE49-F238E27FC236}">
                <a16:creationId xmlns:a16="http://schemas.microsoft.com/office/drawing/2014/main" id="{014260AB-46E4-4303-8DF3-50F9D62D8866}"/>
              </a:ext>
            </a:extLst>
          </p:cNvPr>
          <p:cNvSpPr txBox="1"/>
          <p:nvPr/>
        </p:nvSpPr>
        <p:spPr>
          <a:xfrm>
            <a:off x="4266609" y="1667574"/>
            <a:ext cx="4612093" cy="1446550"/>
          </a:xfrm>
          <a:prstGeom prst="rect">
            <a:avLst/>
          </a:prstGeom>
          <a:solidFill>
            <a:schemeClr val="bg1"/>
          </a:solidFill>
          <a:effectLst>
            <a:softEdge rad="127000"/>
          </a:effectLst>
        </p:spPr>
        <p:txBody>
          <a:bodyPr wrap="square" rtlCol="0">
            <a:spAutoFit/>
          </a:bodyPr>
          <a:lstStyle/>
          <a:p>
            <a:pPr algn="ctr"/>
            <a:r>
              <a:rPr lang="en-US" sz="3200" b="1" u="sng" dirty="0">
                <a:solidFill>
                  <a:srgbClr val="004B87"/>
                </a:solidFill>
              </a:rPr>
              <a:t>CAREER PATHS</a:t>
            </a:r>
          </a:p>
          <a:p>
            <a:r>
              <a:rPr lang="en-US" sz="2800" b="1" dirty="0">
                <a:solidFill>
                  <a:srgbClr val="004B87"/>
                </a:solidFill>
              </a:rPr>
              <a:t>Marketing	Customer Service</a:t>
            </a:r>
          </a:p>
          <a:p>
            <a:r>
              <a:rPr lang="en-US" sz="2800" b="1" dirty="0">
                <a:solidFill>
                  <a:srgbClr val="004B87"/>
                </a:solidFill>
              </a:rPr>
              <a:t>Sales		Data </a:t>
            </a:r>
            <a:r>
              <a:rPr lang="en-US" sz="2400" b="1" dirty="0">
                <a:solidFill>
                  <a:srgbClr val="004B87"/>
                </a:solidFill>
              </a:rPr>
              <a:t>Control</a:t>
            </a:r>
          </a:p>
        </p:txBody>
      </p:sp>
    </p:spTree>
    <p:extLst>
      <p:ext uri="{BB962C8B-B14F-4D97-AF65-F5344CB8AC3E}">
        <p14:creationId xmlns:p14="http://schemas.microsoft.com/office/powerpoint/2010/main" val="170262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omputer, indoor&#10;&#10;Description automatically generated">
            <a:extLst>
              <a:ext uri="{FF2B5EF4-FFF2-40B4-BE49-F238E27FC236}">
                <a16:creationId xmlns:a16="http://schemas.microsoft.com/office/drawing/2014/main" id="{8CFB7948-A1D3-4003-9402-4C442B1EBF7F}"/>
              </a:ext>
            </a:extLst>
          </p:cNvPr>
          <p:cNvPicPr>
            <a:picLocks noChangeAspect="1"/>
          </p:cNvPicPr>
          <p:nvPr/>
        </p:nvPicPr>
        <p:blipFill rotWithShape="1">
          <a:blip r:embed="rId2">
            <a:extLst>
              <a:ext uri="{28A0092B-C50C-407E-A947-70E740481C1C}">
                <a14:useLocalDpi xmlns:a14="http://schemas.microsoft.com/office/drawing/2010/main" val="0"/>
              </a:ext>
            </a:extLst>
          </a:blip>
          <a:srcRect t="1979" b="34516"/>
          <a:stretch/>
        </p:blipFill>
        <p:spPr>
          <a:xfrm>
            <a:off x="-72394" y="17258"/>
            <a:ext cx="12336787" cy="6845445"/>
          </a:xfrm>
          <a:prstGeom prst="rect">
            <a:avLst/>
          </a:prstGeom>
        </p:spPr>
      </p:pic>
      <p:sp>
        <p:nvSpPr>
          <p:cNvPr id="2" name="Title 1">
            <a:extLst>
              <a:ext uri="{FF2B5EF4-FFF2-40B4-BE49-F238E27FC236}">
                <a16:creationId xmlns:a16="http://schemas.microsoft.com/office/drawing/2014/main" id="{317F4B10-389E-4694-BC9B-8C80A15A8067}"/>
              </a:ext>
            </a:extLst>
          </p:cNvPr>
          <p:cNvSpPr>
            <a:spLocks noGrp="1"/>
          </p:cNvSpPr>
          <p:nvPr>
            <p:ph type="title"/>
          </p:nvPr>
        </p:nvSpPr>
        <p:spPr>
          <a:xfrm>
            <a:off x="847436" y="540617"/>
            <a:ext cx="4306455" cy="687820"/>
          </a:xfrm>
          <a:solidFill>
            <a:schemeClr val="bg1"/>
          </a:solidFill>
          <a:effectLst>
            <a:softEdge rad="63500"/>
          </a:effectLst>
        </p:spPr>
        <p:txBody>
          <a:bodyPr>
            <a:noAutofit/>
          </a:bodyPr>
          <a:lstStyle/>
          <a:p>
            <a:pPr algn="ctr"/>
            <a:r>
              <a:rPr lang="en-US" sz="5400" b="1" dirty="0">
                <a:solidFill>
                  <a:srgbClr val="004B87"/>
                </a:solidFill>
                <a:latin typeface="+mn-lt"/>
              </a:rPr>
              <a:t>PRODUCTION</a:t>
            </a:r>
          </a:p>
        </p:txBody>
      </p:sp>
      <p:sp>
        <p:nvSpPr>
          <p:cNvPr id="3" name="Content Placeholder 2">
            <a:extLst>
              <a:ext uri="{FF2B5EF4-FFF2-40B4-BE49-F238E27FC236}">
                <a16:creationId xmlns:a16="http://schemas.microsoft.com/office/drawing/2014/main" id="{23A773A0-E2DB-46FF-B9AA-C7C049325415}"/>
              </a:ext>
            </a:extLst>
          </p:cNvPr>
          <p:cNvSpPr>
            <a:spLocks noGrp="1"/>
          </p:cNvSpPr>
          <p:nvPr>
            <p:ph idx="1"/>
          </p:nvPr>
        </p:nvSpPr>
        <p:spPr>
          <a:xfrm>
            <a:off x="505628" y="4724260"/>
            <a:ext cx="6519952" cy="3881847"/>
          </a:xfrm>
        </p:spPr>
        <p:txBody>
          <a:bodyPr>
            <a:normAutofit/>
          </a:bodyPr>
          <a:lstStyle/>
          <a:p>
            <a:pPr marL="0" indent="0">
              <a:buNone/>
            </a:pPr>
            <a:r>
              <a:rPr lang="en-US" sz="2000" b="1" dirty="0">
                <a:solidFill>
                  <a:srgbClr val="004B87"/>
                </a:solidFill>
              </a:rPr>
              <a:t>ESSENTIAL SKILLS  </a:t>
            </a:r>
            <a:r>
              <a:rPr lang="en-US" sz="2000" dirty="0">
                <a:solidFill>
                  <a:srgbClr val="004B87"/>
                </a:solidFill>
              </a:rPr>
              <a:t>include critical thinking, ability to work on a diverse team, STEM skills, flexibility, PROBLEM SOLVING, technology/computer skills, programming skills for robotics/automation, working with tools and technology, management, creativity, time management and leadership skills. </a:t>
            </a:r>
          </a:p>
          <a:p>
            <a:endParaRPr lang="en-US" sz="2000" dirty="0">
              <a:solidFill>
                <a:srgbClr val="004B87"/>
              </a:solidFill>
            </a:endParaRPr>
          </a:p>
        </p:txBody>
      </p:sp>
      <p:sp>
        <p:nvSpPr>
          <p:cNvPr id="8" name="TextBox 7">
            <a:extLst>
              <a:ext uri="{FF2B5EF4-FFF2-40B4-BE49-F238E27FC236}">
                <a16:creationId xmlns:a16="http://schemas.microsoft.com/office/drawing/2014/main" id="{F4B8FE09-F58B-4E2F-86D3-A733C0B6C621}"/>
              </a:ext>
            </a:extLst>
          </p:cNvPr>
          <p:cNvSpPr txBox="1"/>
          <p:nvPr/>
        </p:nvSpPr>
        <p:spPr>
          <a:xfrm>
            <a:off x="1558635" y="1228437"/>
            <a:ext cx="8684491" cy="3108543"/>
          </a:xfrm>
          <a:prstGeom prst="rect">
            <a:avLst/>
          </a:prstGeom>
          <a:solidFill>
            <a:schemeClr val="bg1"/>
          </a:solidFill>
          <a:effectLst>
            <a:softEdge rad="63500"/>
          </a:effectLst>
        </p:spPr>
        <p:txBody>
          <a:bodyPr wrap="square" rtlCol="0">
            <a:spAutoFit/>
          </a:bodyPr>
          <a:lstStyle/>
          <a:p>
            <a:pPr algn="ctr"/>
            <a:r>
              <a:rPr lang="en-US" sz="3200" b="1" u="sng" dirty="0">
                <a:solidFill>
                  <a:srgbClr val="004B87"/>
                </a:solidFill>
              </a:rPr>
              <a:t>CAREER PATHS: </a:t>
            </a:r>
          </a:p>
          <a:p>
            <a:r>
              <a:rPr lang="en-US" sz="2400" b="1" u="sng" dirty="0">
                <a:solidFill>
                  <a:srgbClr val="004B87"/>
                </a:solidFill>
              </a:rPr>
              <a:t>HS Diploma</a:t>
            </a:r>
            <a:r>
              <a:rPr lang="en-US" sz="2400" b="1" dirty="0">
                <a:solidFill>
                  <a:srgbClr val="004B87"/>
                </a:solidFill>
              </a:rPr>
              <a:t>		</a:t>
            </a:r>
            <a:r>
              <a:rPr lang="en-US" sz="2400" b="1" u="sng" dirty="0">
                <a:solidFill>
                  <a:srgbClr val="004B87"/>
                </a:solidFill>
              </a:rPr>
              <a:t>1 -2 Year Degree/Training</a:t>
            </a:r>
            <a:r>
              <a:rPr lang="en-US" sz="2400" b="1" dirty="0">
                <a:solidFill>
                  <a:srgbClr val="004B87"/>
                </a:solidFill>
              </a:rPr>
              <a:t>	</a:t>
            </a:r>
            <a:r>
              <a:rPr lang="en-US" sz="2400" b="1" u="sng" dirty="0">
                <a:solidFill>
                  <a:srgbClr val="004B87"/>
                </a:solidFill>
              </a:rPr>
              <a:t>4 Year+ Degree</a:t>
            </a:r>
          </a:p>
          <a:p>
            <a:r>
              <a:rPr lang="en-US" sz="2000" b="1" dirty="0">
                <a:solidFill>
                  <a:srgbClr val="004B87"/>
                </a:solidFill>
              </a:rPr>
              <a:t>General Production	Machinists			Engineering</a:t>
            </a:r>
          </a:p>
          <a:p>
            <a:r>
              <a:rPr lang="en-US" sz="2000" b="1" dirty="0">
                <a:solidFill>
                  <a:srgbClr val="004B87"/>
                </a:solidFill>
              </a:rPr>
              <a:t>Welding			Maintenance			Management</a:t>
            </a:r>
          </a:p>
          <a:p>
            <a:r>
              <a:rPr lang="en-US" sz="2000" b="1" dirty="0">
                <a:solidFill>
                  <a:srgbClr val="004B87"/>
                </a:solidFill>
              </a:rPr>
              <a:t>Machine Operations	Specialty Welding		</a:t>
            </a:r>
          </a:p>
          <a:p>
            <a:r>
              <a:rPr lang="en-US" sz="2000" b="1" dirty="0">
                <a:solidFill>
                  <a:srgbClr val="004B87"/>
                </a:solidFill>
              </a:rPr>
              <a:t>			Tool &amp; Die</a:t>
            </a:r>
          </a:p>
          <a:p>
            <a:r>
              <a:rPr lang="en-US" sz="2000" b="1" dirty="0">
                <a:solidFill>
                  <a:srgbClr val="004B87"/>
                </a:solidFill>
              </a:rPr>
              <a:t>			Drafting</a:t>
            </a:r>
          </a:p>
          <a:p>
            <a:r>
              <a:rPr lang="en-US" sz="2000" b="1" dirty="0">
                <a:solidFill>
                  <a:srgbClr val="004B87"/>
                </a:solidFill>
              </a:rPr>
              <a:t>			Engineering Techs</a:t>
            </a:r>
          </a:p>
          <a:p>
            <a:r>
              <a:rPr lang="en-US" sz="2000" b="1" dirty="0">
                <a:solidFill>
                  <a:srgbClr val="004B87"/>
                </a:solidFill>
              </a:rPr>
              <a:t>			Production Team Leaders</a:t>
            </a:r>
          </a:p>
        </p:txBody>
      </p:sp>
      <p:pic>
        <p:nvPicPr>
          <p:cNvPr id="7" name="Picture 6">
            <a:extLst>
              <a:ext uri="{FF2B5EF4-FFF2-40B4-BE49-F238E27FC236}">
                <a16:creationId xmlns:a16="http://schemas.microsoft.com/office/drawing/2014/main" id="{7B050C1C-B9B1-4EEE-A9B2-7EB42AA45DCD}"/>
              </a:ext>
            </a:extLst>
          </p:cNvPr>
          <p:cNvPicPr>
            <a:picLocks noChangeAspect="1"/>
          </p:cNvPicPr>
          <p:nvPr/>
        </p:nvPicPr>
        <p:blipFill rotWithShape="1">
          <a:blip r:embed="rId3">
            <a:extLst>
              <a:ext uri="{28A0092B-C50C-407E-A947-70E740481C1C}">
                <a14:useLocalDpi xmlns:a14="http://schemas.microsoft.com/office/drawing/2010/main" val="0"/>
              </a:ext>
            </a:extLst>
          </a:blip>
          <a:srcRect l="2005" t="11307" r="2754" b="5689"/>
          <a:stretch/>
        </p:blipFill>
        <p:spPr>
          <a:xfrm>
            <a:off x="7360919" y="3335205"/>
            <a:ext cx="4513236" cy="2922720"/>
          </a:xfrm>
          <a:prstGeom prst="rect">
            <a:avLst/>
          </a:prstGeom>
        </p:spPr>
      </p:pic>
    </p:spTree>
    <p:extLst>
      <p:ext uri="{BB962C8B-B14F-4D97-AF65-F5344CB8AC3E}">
        <p14:creationId xmlns:p14="http://schemas.microsoft.com/office/powerpoint/2010/main" val="268848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omputer, indoor&#10;&#10;Description automatically generated">
            <a:extLst>
              <a:ext uri="{FF2B5EF4-FFF2-40B4-BE49-F238E27FC236}">
                <a16:creationId xmlns:a16="http://schemas.microsoft.com/office/drawing/2014/main" id="{1660FA00-D2AC-4503-BD63-F5E6C1E43814}"/>
              </a:ext>
            </a:extLst>
          </p:cNvPr>
          <p:cNvPicPr>
            <a:picLocks noChangeAspect="1"/>
          </p:cNvPicPr>
          <p:nvPr/>
        </p:nvPicPr>
        <p:blipFill rotWithShape="1">
          <a:blip r:embed="rId2">
            <a:extLst>
              <a:ext uri="{28A0092B-C50C-407E-A947-70E740481C1C}">
                <a14:useLocalDpi xmlns:a14="http://schemas.microsoft.com/office/drawing/2010/main" val="0"/>
              </a:ext>
            </a:extLst>
          </a:blip>
          <a:srcRect t="1979" b="34516"/>
          <a:stretch/>
        </p:blipFill>
        <p:spPr>
          <a:xfrm>
            <a:off x="-72394" y="17258"/>
            <a:ext cx="12336787" cy="6845445"/>
          </a:xfrm>
          <a:prstGeom prst="rect">
            <a:avLst/>
          </a:prstGeom>
        </p:spPr>
      </p:pic>
      <p:sp>
        <p:nvSpPr>
          <p:cNvPr id="3" name="Content Placeholder 2">
            <a:extLst>
              <a:ext uri="{FF2B5EF4-FFF2-40B4-BE49-F238E27FC236}">
                <a16:creationId xmlns:a16="http://schemas.microsoft.com/office/drawing/2014/main" id="{65C1659A-0EB6-4F09-855C-9789AF0D7F2E}"/>
              </a:ext>
            </a:extLst>
          </p:cNvPr>
          <p:cNvSpPr>
            <a:spLocks noGrp="1"/>
          </p:cNvSpPr>
          <p:nvPr>
            <p:ph idx="1"/>
          </p:nvPr>
        </p:nvSpPr>
        <p:spPr>
          <a:xfrm>
            <a:off x="7723573" y="1072506"/>
            <a:ext cx="3747204" cy="4907456"/>
          </a:xfrm>
          <a:solidFill>
            <a:schemeClr val="bg1"/>
          </a:solidFill>
          <a:effectLst>
            <a:softEdge rad="63500"/>
          </a:effectLst>
        </p:spPr>
        <p:txBody>
          <a:bodyPr>
            <a:normAutofit fontScale="92500" lnSpcReduction="10000"/>
          </a:bodyPr>
          <a:lstStyle/>
          <a:p>
            <a:pPr indent="0">
              <a:buNone/>
            </a:pPr>
            <a:r>
              <a:rPr lang="en-US" sz="2800" b="1" dirty="0">
                <a:solidFill>
                  <a:srgbClr val="004B87"/>
                </a:solidFill>
              </a:rPr>
              <a:t>ESSENTIAL SKILLS </a:t>
            </a:r>
            <a:r>
              <a:rPr lang="en-US" sz="2800" dirty="0">
                <a:solidFill>
                  <a:srgbClr val="004B87"/>
                </a:solidFill>
              </a:rPr>
              <a:t>include SAFETY, can stay motivated and alert, self-motivation, organization, good navigation skills, creativity, time management and leadership skills. </a:t>
            </a:r>
            <a:endParaRPr lang="en-US" sz="3600" dirty="0">
              <a:solidFill>
                <a:srgbClr val="004B87"/>
              </a:solidFill>
            </a:endParaRPr>
          </a:p>
          <a:p>
            <a:pPr indent="0">
              <a:buNone/>
            </a:pPr>
            <a:endParaRPr lang="en-US" dirty="0">
              <a:solidFill>
                <a:srgbClr val="004B87"/>
              </a:solidFill>
            </a:endParaRPr>
          </a:p>
          <a:p>
            <a:pPr indent="0">
              <a:buNone/>
            </a:pPr>
            <a:r>
              <a:rPr lang="en-US" dirty="0">
                <a:solidFill>
                  <a:srgbClr val="004B87"/>
                </a:solidFill>
              </a:rPr>
              <a:t>The </a:t>
            </a:r>
            <a:r>
              <a:rPr lang="en-US" sz="2800" dirty="0">
                <a:solidFill>
                  <a:srgbClr val="004B87"/>
                </a:solidFill>
              </a:rPr>
              <a:t>top truck driver skills go beyond just being able to steer an 18-wheeler. </a:t>
            </a:r>
          </a:p>
          <a:p>
            <a:pPr indent="2001838"/>
            <a:endParaRPr lang="en-US" sz="2800" dirty="0">
              <a:solidFill>
                <a:srgbClr val="004B87"/>
              </a:solidFill>
            </a:endParaRPr>
          </a:p>
          <a:p>
            <a:endParaRPr lang="en-US" dirty="0">
              <a:solidFill>
                <a:srgbClr val="004B87"/>
              </a:solidFill>
            </a:endParaRPr>
          </a:p>
        </p:txBody>
      </p:sp>
      <p:pic>
        <p:nvPicPr>
          <p:cNvPr id="5" name="Picture 4" descr="A picture containing text, clipart, handcart&#10;&#10;Description automatically generated">
            <a:extLst>
              <a:ext uri="{FF2B5EF4-FFF2-40B4-BE49-F238E27FC236}">
                <a16:creationId xmlns:a16="http://schemas.microsoft.com/office/drawing/2014/main" id="{E05142C7-FDF2-420E-BE4E-443397068B0D}"/>
              </a:ext>
            </a:extLst>
          </p:cNvPr>
          <p:cNvPicPr>
            <a:picLocks noChangeAspect="1"/>
          </p:cNvPicPr>
          <p:nvPr/>
        </p:nvPicPr>
        <p:blipFill rotWithShape="1">
          <a:blip r:embed="rId3">
            <a:extLst>
              <a:ext uri="{28A0092B-C50C-407E-A947-70E740481C1C}">
                <a14:useLocalDpi xmlns:a14="http://schemas.microsoft.com/office/drawing/2010/main" val="0"/>
              </a:ext>
            </a:extLst>
          </a:blip>
          <a:srcRect l="4856" t="11261" r="4702" b="6524"/>
          <a:stretch/>
        </p:blipFill>
        <p:spPr>
          <a:xfrm>
            <a:off x="142043" y="3429000"/>
            <a:ext cx="7466041" cy="2838636"/>
          </a:xfrm>
          <a:prstGeom prst="rect">
            <a:avLst/>
          </a:prstGeom>
        </p:spPr>
      </p:pic>
      <p:sp>
        <p:nvSpPr>
          <p:cNvPr id="8" name="TextBox 7">
            <a:extLst>
              <a:ext uri="{FF2B5EF4-FFF2-40B4-BE49-F238E27FC236}">
                <a16:creationId xmlns:a16="http://schemas.microsoft.com/office/drawing/2014/main" id="{E5C7195F-933D-461D-8D0A-36A76F138A36}"/>
              </a:ext>
            </a:extLst>
          </p:cNvPr>
          <p:cNvSpPr txBox="1"/>
          <p:nvPr/>
        </p:nvSpPr>
        <p:spPr>
          <a:xfrm>
            <a:off x="1650656" y="1632063"/>
            <a:ext cx="3217267" cy="1446550"/>
          </a:xfrm>
          <a:prstGeom prst="rect">
            <a:avLst/>
          </a:prstGeom>
          <a:solidFill>
            <a:schemeClr val="bg1"/>
          </a:solidFill>
          <a:effectLst>
            <a:softEdge rad="127000"/>
          </a:effectLst>
        </p:spPr>
        <p:txBody>
          <a:bodyPr wrap="square" rtlCol="0">
            <a:spAutoFit/>
          </a:bodyPr>
          <a:lstStyle/>
          <a:p>
            <a:pPr algn="ctr"/>
            <a:r>
              <a:rPr lang="en-US" sz="3200" b="1" u="sng" dirty="0">
                <a:solidFill>
                  <a:srgbClr val="004B87"/>
                </a:solidFill>
              </a:rPr>
              <a:t>CAREER PATHS</a:t>
            </a:r>
          </a:p>
          <a:p>
            <a:r>
              <a:rPr lang="en-US" sz="2800" b="1" dirty="0">
                <a:solidFill>
                  <a:srgbClr val="004B87"/>
                </a:solidFill>
              </a:rPr>
              <a:t>Logistics	Drivers</a:t>
            </a:r>
          </a:p>
          <a:p>
            <a:r>
              <a:rPr lang="en-US" sz="2800" b="1" dirty="0">
                <a:solidFill>
                  <a:srgbClr val="004B87"/>
                </a:solidFill>
              </a:rPr>
              <a:t>Loaders</a:t>
            </a:r>
            <a:endParaRPr lang="en-US" sz="2400" b="1" dirty="0">
              <a:solidFill>
                <a:srgbClr val="004B87"/>
              </a:solidFill>
            </a:endParaRPr>
          </a:p>
        </p:txBody>
      </p:sp>
      <p:sp>
        <p:nvSpPr>
          <p:cNvPr id="9" name="Title 1">
            <a:extLst>
              <a:ext uri="{FF2B5EF4-FFF2-40B4-BE49-F238E27FC236}">
                <a16:creationId xmlns:a16="http://schemas.microsoft.com/office/drawing/2014/main" id="{30B4D411-DA69-4B80-9BF3-05EEBA38265B}"/>
              </a:ext>
            </a:extLst>
          </p:cNvPr>
          <p:cNvSpPr txBox="1">
            <a:spLocks/>
          </p:cNvSpPr>
          <p:nvPr/>
        </p:nvSpPr>
        <p:spPr>
          <a:xfrm>
            <a:off x="721223" y="669143"/>
            <a:ext cx="4362722" cy="806727"/>
          </a:xfrm>
          <a:prstGeom prst="rect">
            <a:avLst/>
          </a:prstGeom>
          <a:solidFill>
            <a:schemeClr val="bg1"/>
          </a:solidFill>
          <a:effectLst>
            <a:softEdge rad="63500"/>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rgbClr val="004B87"/>
                </a:solidFill>
                <a:latin typeface="+mn-lt"/>
              </a:rPr>
              <a:t>DISTRIBUTION</a:t>
            </a:r>
          </a:p>
        </p:txBody>
      </p:sp>
    </p:spTree>
    <p:extLst>
      <p:ext uri="{BB962C8B-B14F-4D97-AF65-F5344CB8AC3E}">
        <p14:creationId xmlns:p14="http://schemas.microsoft.com/office/powerpoint/2010/main" val="2397859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computer, indoor&#10;&#10;Description automatically generated">
            <a:extLst>
              <a:ext uri="{FF2B5EF4-FFF2-40B4-BE49-F238E27FC236}">
                <a16:creationId xmlns:a16="http://schemas.microsoft.com/office/drawing/2014/main" id="{C0E53F3C-D6B0-4C41-AED1-85BB6596EFE9}"/>
              </a:ext>
            </a:extLst>
          </p:cNvPr>
          <p:cNvPicPr>
            <a:picLocks noChangeAspect="1"/>
          </p:cNvPicPr>
          <p:nvPr/>
        </p:nvPicPr>
        <p:blipFill rotWithShape="1">
          <a:blip r:embed="rId2">
            <a:extLst>
              <a:ext uri="{28A0092B-C50C-407E-A947-70E740481C1C}">
                <a14:useLocalDpi xmlns:a14="http://schemas.microsoft.com/office/drawing/2010/main" val="0"/>
              </a:ext>
            </a:extLst>
          </a:blip>
          <a:srcRect t="1979" b="34516"/>
          <a:stretch/>
        </p:blipFill>
        <p:spPr>
          <a:xfrm>
            <a:off x="0" y="0"/>
            <a:ext cx="12336787" cy="6845445"/>
          </a:xfrm>
          <a:prstGeom prst="rect">
            <a:avLst/>
          </a:prstGeom>
        </p:spPr>
      </p:pic>
      <p:sp>
        <p:nvSpPr>
          <p:cNvPr id="2" name="Title 1">
            <a:extLst>
              <a:ext uri="{FF2B5EF4-FFF2-40B4-BE49-F238E27FC236}">
                <a16:creationId xmlns:a16="http://schemas.microsoft.com/office/drawing/2014/main" id="{CEA5C693-9F1F-4F54-BFEC-F46C3704FE01}"/>
              </a:ext>
            </a:extLst>
          </p:cNvPr>
          <p:cNvSpPr>
            <a:spLocks noGrp="1"/>
          </p:cNvSpPr>
          <p:nvPr>
            <p:ph type="title"/>
          </p:nvPr>
        </p:nvSpPr>
        <p:spPr>
          <a:xfrm>
            <a:off x="1074198" y="365125"/>
            <a:ext cx="10279602" cy="593663"/>
          </a:xfrm>
          <a:solidFill>
            <a:schemeClr val="bg1"/>
          </a:solidFill>
          <a:effectLst>
            <a:softEdge rad="63500"/>
          </a:effectLst>
        </p:spPr>
        <p:txBody>
          <a:bodyPr>
            <a:noAutofit/>
          </a:bodyPr>
          <a:lstStyle/>
          <a:p>
            <a:pPr algn="ctr"/>
            <a:r>
              <a:rPr lang="en-US" sz="4000" b="1" dirty="0">
                <a:solidFill>
                  <a:srgbClr val="004B87"/>
                </a:solidFill>
                <a:latin typeface="+mn-lt"/>
              </a:rPr>
              <a:t>What do you </a:t>
            </a:r>
            <a:r>
              <a:rPr lang="en-US" b="1" dirty="0">
                <a:solidFill>
                  <a:srgbClr val="004B87"/>
                </a:solidFill>
                <a:latin typeface="+mn-lt"/>
              </a:rPr>
              <a:t>lik</a:t>
            </a:r>
            <a:r>
              <a:rPr lang="en-US" sz="4000" b="1" dirty="0">
                <a:solidFill>
                  <a:srgbClr val="004B87"/>
                </a:solidFill>
                <a:latin typeface="+mn-lt"/>
              </a:rPr>
              <a:t>e to do. What are you good at?</a:t>
            </a:r>
          </a:p>
        </p:txBody>
      </p:sp>
      <p:pic>
        <p:nvPicPr>
          <p:cNvPr id="5" name="Content Placeholder 4">
            <a:extLst>
              <a:ext uri="{FF2B5EF4-FFF2-40B4-BE49-F238E27FC236}">
                <a16:creationId xmlns:a16="http://schemas.microsoft.com/office/drawing/2014/main" id="{CF7D2C30-F239-4A28-B73A-222E6E426F6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9399" y="2209005"/>
            <a:ext cx="9346869" cy="4673435"/>
          </a:xfrm>
        </p:spPr>
      </p:pic>
      <p:pic>
        <p:nvPicPr>
          <p:cNvPr id="8" name="Picture 7" descr="Icon&#10;&#10;Description automatically generated">
            <a:extLst>
              <a:ext uri="{FF2B5EF4-FFF2-40B4-BE49-F238E27FC236}">
                <a16:creationId xmlns:a16="http://schemas.microsoft.com/office/drawing/2014/main" id="{50A91800-E4A9-4757-A510-33147CA83A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2400" y="2107869"/>
            <a:ext cx="2113319" cy="1895383"/>
          </a:xfrm>
          <a:prstGeom prst="rect">
            <a:avLst/>
          </a:prstGeom>
        </p:spPr>
      </p:pic>
      <p:pic>
        <p:nvPicPr>
          <p:cNvPr id="9" name="Picture 8" descr="Icon&#10;&#10;Description automatically generated">
            <a:extLst>
              <a:ext uri="{FF2B5EF4-FFF2-40B4-BE49-F238E27FC236}">
                <a16:creationId xmlns:a16="http://schemas.microsoft.com/office/drawing/2014/main" id="{2062619E-4AD2-41F9-8811-CE6A56CB2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8013" y="1160178"/>
            <a:ext cx="2113319" cy="1895383"/>
          </a:xfrm>
          <a:prstGeom prst="rect">
            <a:avLst/>
          </a:prstGeom>
        </p:spPr>
      </p:pic>
      <p:pic>
        <p:nvPicPr>
          <p:cNvPr id="11" name="Picture 10" descr="Icon&#10;&#10;Description automatically generated">
            <a:extLst>
              <a:ext uri="{FF2B5EF4-FFF2-40B4-BE49-F238E27FC236}">
                <a16:creationId xmlns:a16="http://schemas.microsoft.com/office/drawing/2014/main" id="{4A949435-7E5E-4664-8660-A389877A13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6285" y="1160178"/>
            <a:ext cx="2117859" cy="1899455"/>
          </a:xfrm>
          <a:prstGeom prst="rect">
            <a:avLst/>
          </a:prstGeom>
        </p:spPr>
      </p:pic>
      <p:pic>
        <p:nvPicPr>
          <p:cNvPr id="13" name="Picture 12" descr="Icon&#10;&#10;Description automatically generated">
            <a:extLst>
              <a:ext uri="{FF2B5EF4-FFF2-40B4-BE49-F238E27FC236}">
                <a16:creationId xmlns:a16="http://schemas.microsoft.com/office/drawing/2014/main" id="{2234ED44-FCC8-4414-9FA1-506C3565DB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954" y="1879109"/>
            <a:ext cx="2117859" cy="1899455"/>
          </a:xfrm>
          <a:prstGeom prst="rect">
            <a:avLst/>
          </a:prstGeom>
        </p:spPr>
      </p:pic>
      <p:sp>
        <p:nvSpPr>
          <p:cNvPr id="14" name="TextBox 13">
            <a:extLst>
              <a:ext uri="{FF2B5EF4-FFF2-40B4-BE49-F238E27FC236}">
                <a16:creationId xmlns:a16="http://schemas.microsoft.com/office/drawing/2014/main" id="{69997BA0-CE24-4074-B886-2B65C818E249}"/>
              </a:ext>
            </a:extLst>
          </p:cNvPr>
          <p:cNvSpPr txBox="1"/>
          <p:nvPr/>
        </p:nvSpPr>
        <p:spPr>
          <a:xfrm>
            <a:off x="9835295" y="2136338"/>
            <a:ext cx="1674611" cy="1384995"/>
          </a:xfrm>
          <a:prstGeom prst="rect">
            <a:avLst/>
          </a:prstGeom>
          <a:noFill/>
        </p:spPr>
        <p:txBody>
          <a:bodyPr wrap="square" rtlCol="0">
            <a:spAutoFit/>
          </a:bodyPr>
          <a:lstStyle/>
          <a:p>
            <a:pPr algn="ctr"/>
            <a:r>
              <a:rPr lang="en-US" sz="2800" i="1" dirty="0">
                <a:solidFill>
                  <a:srgbClr val="004B87"/>
                </a:solidFill>
              </a:rPr>
              <a:t>I like to work with my hands</a:t>
            </a:r>
          </a:p>
        </p:txBody>
      </p:sp>
      <p:sp>
        <p:nvSpPr>
          <p:cNvPr id="15" name="TextBox 14">
            <a:extLst>
              <a:ext uri="{FF2B5EF4-FFF2-40B4-BE49-F238E27FC236}">
                <a16:creationId xmlns:a16="http://schemas.microsoft.com/office/drawing/2014/main" id="{D8CB9590-CBCE-4C0B-9115-AD70A446CB7E}"/>
              </a:ext>
            </a:extLst>
          </p:cNvPr>
          <p:cNvSpPr txBox="1"/>
          <p:nvPr/>
        </p:nvSpPr>
        <p:spPr>
          <a:xfrm>
            <a:off x="7074069" y="1323913"/>
            <a:ext cx="1674611" cy="1077218"/>
          </a:xfrm>
          <a:prstGeom prst="rect">
            <a:avLst/>
          </a:prstGeom>
          <a:noFill/>
        </p:spPr>
        <p:txBody>
          <a:bodyPr wrap="square" rtlCol="0">
            <a:spAutoFit/>
          </a:bodyPr>
          <a:lstStyle/>
          <a:p>
            <a:pPr algn="ctr"/>
            <a:r>
              <a:rPr lang="en-US" sz="3200" i="1" dirty="0">
                <a:solidFill>
                  <a:srgbClr val="004B87"/>
                </a:solidFill>
              </a:rPr>
              <a:t>I LOVE</a:t>
            </a:r>
          </a:p>
          <a:p>
            <a:pPr algn="ctr"/>
            <a:r>
              <a:rPr lang="en-US" sz="3200" i="1" dirty="0">
                <a:solidFill>
                  <a:srgbClr val="004B87"/>
                </a:solidFill>
              </a:rPr>
              <a:t>Science</a:t>
            </a:r>
          </a:p>
        </p:txBody>
      </p:sp>
      <p:sp>
        <p:nvSpPr>
          <p:cNvPr id="16" name="TextBox 15">
            <a:extLst>
              <a:ext uri="{FF2B5EF4-FFF2-40B4-BE49-F238E27FC236}">
                <a16:creationId xmlns:a16="http://schemas.microsoft.com/office/drawing/2014/main" id="{5A678F08-227D-49D9-9592-3CEB7D3EA35E}"/>
              </a:ext>
            </a:extLst>
          </p:cNvPr>
          <p:cNvSpPr txBox="1"/>
          <p:nvPr/>
        </p:nvSpPr>
        <p:spPr>
          <a:xfrm>
            <a:off x="3494760" y="1152198"/>
            <a:ext cx="1674611" cy="1384995"/>
          </a:xfrm>
          <a:prstGeom prst="rect">
            <a:avLst/>
          </a:prstGeom>
          <a:noFill/>
        </p:spPr>
        <p:txBody>
          <a:bodyPr wrap="square" rtlCol="0">
            <a:spAutoFit/>
          </a:bodyPr>
          <a:lstStyle/>
          <a:p>
            <a:pPr algn="ctr"/>
            <a:r>
              <a:rPr lang="en-US" sz="2800" i="1" dirty="0">
                <a:solidFill>
                  <a:srgbClr val="004B87"/>
                </a:solidFill>
              </a:rPr>
              <a:t>I’m good</a:t>
            </a:r>
          </a:p>
          <a:p>
            <a:pPr algn="ctr"/>
            <a:r>
              <a:rPr lang="en-US" sz="2800" i="1" dirty="0">
                <a:solidFill>
                  <a:srgbClr val="004B87"/>
                </a:solidFill>
              </a:rPr>
              <a:t>with numbers</a:t>
            </a:r>
          </a:p>
        </p:txBody>
      </p:sp>
      <p:sp>
        <p:nvSpPr>
          <p:cNvPr id="17" name="TextBox 16">
            <a:extLst>
              <a:ext uri="{FF2B5EF4-FFF2-40B4-BE49-F238E27FC236}">
                <a16:creationId xmlns:a16="http://schemas.microsoft.com/office/drawing/2014/main" id="{21E4EAEF-BD53-4467-ACFB-A6D33AEDFF5B}"/>
              </a:ext>
            </a:extLst>
          </p:cNvPr>
          <p:cNvSpPr txBox="1"/>
          <p:nvPr/>
        </p:nvSpPr>
        <p:spPr>
          <a:xfrm>
            <a:off x="826880" y="1864531"/>
            <a:ext cx="1719548" cy="1384995"/>
          </a:xfrm>
          <a:prstGeom prst="rect">
            <a:avLst/>
          </a:prstGeom>
          <a:noFill/>
        </p:spPr>
        <p:txBody>
          <a:bodyPr wrap="square" rtlCol="0">
            <a:spAutoFit/>
          </a:bodyPr>
          <a:lstStyle/>
          <a:p>
            <a:pPr algn="ctr"/>
            <a:r>
              <a:rPr lang="en-US" sz="2800" i="1" dirty="0">
                <a:solidFill>
                  <a:srgbClr val="004B87"/>
                </a:solidFill>
              </a:rPr>
              <a:t>I like to work with computers</a:t>
            </a:r>
          </a:p>
        </p:txBody>
      </p:sp>
    </p:spTree>
    <p:extLst>
      <p:ext uri="{BB962C8B-B14F-4D97-AF65-F5344CB8AC3E}">
        <p14:creationId xmlns:p14="http://schemas.microsoft.com/office/powerpoint/2010/main" val="676303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computer, indoor&#10;&#10;Description automatically generated">
            <a:extLst>
              <a:ext uri="{FF2B5EF4-FFF2-40B4-BE49-F238E27FC236}">
                <a16:creationId xmlns:a16="http://schemas.microsoft.com/office/drawing/2014/main" id="{3E4D8A9E-1F62-4837-8F6C-491D619A9A14}"/>
              </a:ext>
            </a:extLst>
          </p:cNvPr>
          <p:cNvPicPr>
            <a:picLocks noChangeAspect="1"/>
          </p:cNvPicPr>
          <p:nvPr/>
        </p:nvPicPr>
        <p:blipFill rotWithShape="1">
          <a:blip r:embed="rId2">
            <a:extLst>
              <a:ext uri="{28A0092B-C50C-407E-A947-70E740481C1C}">
                <a14:useLocalDpi xmlns:a14="http://schemas.microsoft.com/office/drawing/2010/main" val="0"/>
              </a:ext>
            </a:extLst>
          </a:blip>
          <a:srcRect t="1979" b="34516"/>
          <a:stretch/>
        </p:blipFill>
        <p:spPr>
          <a:xfrm>
            <a:off x="0" y="0"/>
            <a:ext cx="12336787" cy="6845445"/>
          </a:xfrm>
          <a:prstGeom prst="rect">
            <a:avLst/>
          </a:prstGeom>
        </p:spPr>
      </p:pic>
      <p:sp>
        <p:nvSpPr>
          <p:cNvPr id="2" name="Title 1">
            <a:extLst>
              <a:ext uri="{FF2B5EF4-FFF2-40B4-BE49-F238E27FC236}">
                <a16:creationId xmlns:a16="http://schemas.microsoft.com/office/drawing/2014/main" id="{A89643AF-B0EC-4AA7-8611-C9D3C281ECF0}"/>
              </a:ext>
            </a:extLst>
          </p:cNvPr>
          <p:cNvSpPr>
            <a:spLocks noGrp="1"/>
          </p:cNvSpPr>
          <p:nvPr>
            <p:ph type="ctrTitle"/>
          </p:nvPr>
        </p:nvSpPr>
        <p:spPr/>
        <p:txBody>
          <a:bodyPr>
            <a:normAutofit/>
          </a:bodyPr>
          <a:lstStyle/>
          <a:p>
            <a:r>
              <a:rPr lang="en-US" sz="7200" b="1" dirty="0">
                <a:solidFill>
                  <a:srgbClr val="004B87"/>
                </a:solidFill>
                <a:latin typeface="+mn-lt"/>
              </a:rPr>
              <a:t>Questions?</a:t>
            </a:r>
          </a:p>
        </p:txBody>
      </p:sp>
      <p:pic>
        <p:nvPicPr>
          <p:cNvPr id="4" name="Picture 3">
            <a:extLst>
              <a:ext uri="{FF2B5EF4-FFF2-40B4-BE49-F238E27FC236}">
                <a16:creationId xmlns:a16="http://schemas.microsoft.com/office/drawing/2014/main" id="{39EBCA04-4433-42D9-9353-60BF599BF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5875" y="5896596"/>
            <a:ext cx="3286125" cy="885157"/>
          </a:xfrm>
          <a:prstGeom prst="rect">
            <a:avLst/>
          </a:prstGeom>
        </p:spPr>
      </p:pic>
    </p:spTree>
    <p:extLst>
      <p:ext uri="{BB962C8B-B14F-4D97-AF65-F5344CB8AC3E}">
        <p14:creationId xmlns:p14="http://schemas.microsoft.com/office/powerpoint/2010/main" val="4202704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omputer, indoor&#10;&#10;Description automatically generated">
            <a:extLst>
              <a:ext uri="{FF2B5EF4-FFF2-40B4-BE49-F238E27FC236}">
                <a16:creationId xmlns:a16="http://schemas.microsoft.com/office/drawing/2014/main" id="{BAEE2673-9F98-4DDA-9919-45B7F559C73D}"/>
              </a:ext>
            </a:extLst>
          </p:cNvPr>
          <p:cNvPicPr>
            <a:picLocks noChangeAspect="1"/>
          </p:cNvPicPr>
          <p:nvPr/>
        </p:nvPicPr>
        <p:blipFill rotWithShape="1">
          <a:blip r:embed="rId3">
            <a:extLst>
              <a:ext uri="{28A0092B-C50C-407E-A947-70E740481C1C}">
                <a14:useLocalDpi xmlns:a14="http://schemas.microsoft.com/office/drawing/2010/main" val="0"/>
              </a:ext>
            </a:extLst>
          </a:blip>
          <a:srcRect t="1979" b="34516"/>
          <a:stretch/>
        </p:blipFill>
        <p:spPr>
          <a:xfrm>
            <a:off x="-72394" y="-163171"/>
            <a:ext cx="12336787" cy="6845445"/>
          </a:xfrm>
          <a:prstGeom prst="rect">
            <a:avLst/>
          </a:prstGeom>
        </p:spPr>
      </p:pic>
      <p:pic>
        <p:nvPicPr>
          <p:cNvPr id="4" name="Online Media 3" title="What Will You Discover? Cutting edge technologies that push back the edge of what’s possible">
            <a:hlinkClick r:id="" action="ppaction://media"/>
            <a:extLst>
              <a:ext uri="{FF2B5EF4-FFF2-40B4-BE49-F238E27FC236}">
                <a16:creationId xmlns:a16="http://schemas.microsoft.com/office/drawing/2014/main" id="{06446A71-0B43-45F6-A751-AD1363EA8DF5}"/>
              </a:ext>
            </a:extLst>
          </p:cNvPr>
          <p:cNvPicPr>
            <a:picLocks noRot="1" noChangeAspect="1"/>
          </p:cNvPicPr>
          <p:nvPr>
            <a:videoFile r:link="rId1"/>
          </p:nvPr>
        </p:nvPicPr>
        <p:blipFill>
          <a:blip r:embed="rId4"/>
          <a:stretch>
            <a:fillRect/>
          </a:stretch>
        </p:blipFill>
        <p:spPr>
          <a:xfrm>
            <a:off x="971550" y="461609"/>
            <a:ext cx="10494986" cy="5929666"/>
          </a:xfrm>
          <a:prstGeom prst="rect">
            <a:avLst/>
          </a:prstGeom>
        </p:spPr>
      </p:pic>
    </p:spTree>
    <p:extLst>
      <p:ext uri="{BB962C8B-B14F-4D97-AF65-F5344CB8AC3E}">
        <p14:creationId xmlns:p14="http://schemas.microsoft.com/office/powerpoint/2010/main" val="280905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0BD90-1BFE-4658-A363-463C6D49D433}"/>
              </a:ext>
            </a:extLst>
          </p:cNvPr>
          <p:cNvSpPr>
            <a:spLocks noGrp="1"/>
          </p:cNvSpPr>
          <p:nvPr>
            <p:ph type="title"/>
          </p:nvPr>
        </p:nvSpPr>
        <p:spPr>
          <a:xfrm>
            <a:off x="4942368" y="172068"/>
            <a:ext cx="6586491" cy="1286160"/>
          </a:xfrm>
        </p:spPr>
        <p:txBody>
          <a:bodyPr anchor="b">
            <a:normAutofit/>
          </a:bodyPr>
          <a:lstStyle/>
          <a:p>
            <a:r>
              <a:rPr lang="en-US" sz="4800" b="1" dirty="0">
                <a:solidFill>
                  <a:srgbClr val="004B87"/>
                </a:solidFill>
                <a:latin typeface="+mn-lt"/>
              </a:rPr>
              <a:t>What is Manufacturing?</a:t>
            </a:r>
          </a:p>
        </p:txBody>
      </p:sp>
      <p:pic>
        <p:nvPicPr>
          <p:cNvPr id="13" name="Picture 12" descr="A picture containing LEGO, toy&#10;&#10;Description automatically generated">
            <a:extLst>
              <a:ext uri="{FF2B5EF4-FFF2-40B4-BE49-F238E27FC236}">
                <a16:creationId xmlns:a16="http://schemas.microsoft.com/office/drawing/2014/main" id="{63AC8AF4-489F-4C6C-BEE8-3F0CD23928CA}"/>
              </a:ext>
            </a:extLst>
          </p:cNvPr>
          <p:cNvPicPr>
            <a:picLocks noChangeAspect="1"/>
          </p:cNvPicPr>
          <p:nvPr/>
        </p:nvPicPr>
        <p:blipFill rotWithShape="1">
          <a:blip r:embed="rId2">
            <a:extLst>
              <a:ext uri="{28A0092B-C50C-407E-A947-70E740481C1C}">
                <a14:useLocalDpi xmlns:a14="http://schemas.microsoft.com/office/drawing/2010/main" val="0"/>
              </a:ext>
            </a:extLst>
          </a:blip>
          <a:srcRect l="16884" r="39517" b="-1"/>
          <a:stretch/>
        </p:blipFill>
        <p:spPr>
          <a:xfrm>
            <a:off x="29797" y="-76190"/>
            <a:ext cx="4750945" cy="6857990"/>
          </a:xfrm>
          <a:prstGeom prst="rect">
            <a:avLst/>
          </a:prstGeom>
          <a:effectLst/>
        </p:spPr>
      </p:pic>
      <p:cxnSp>
        <p:nvCxnSpPr>
          <p:cNvPr id="46" name="Straight Connector 4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3716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2A43919-0B5E-4864-957A-A43DA7A9BABD}"/>
              </a:ext>
            </a:extLst>
          </p:cNvPr>
          <p:cNvSpPr txBox="1"/>
          <p:nvPr/>
        </p:nvSpPr>
        <p:spPr>
          <a:xfrm>
            <a:off x="5786283" y="4107490"/>
            <a:ext cx="5742576" cy="132343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solidFill>
                  <a:srgbClr val="004B87"/>
                </a:solidFill>
              </a:rPr>
              <a:t>In other words….Manufacturing is </a:t>
            </a:r>
            <a:r>
              <a:rPr lang="en-US" sz="6000" b="1" dirty="0">
                <a:solidFill>
                  <a:srgbClr val="004B87"/>
                </a:solidFill>
              </a:rPr>
              <a:t>MAKING STUFF! </a:t>
            </a:r>
            <a:endParaRPr lang="en-US" sz="3200" b="1" dirty="0">
              <a:solidFill>
                <a:srgbClr val="004B87"/>
              </a:solidFill>
            </a:endParaRPr>
          </a:p>
        </p:txBody>
      </p:sp>
      <p:sp>
        <p:nvSpPr>
          <p:cNvPr id="5" name="Rectangle 4">
            <a:extLst>
              <a:ext uri="{FF2B5EF4-FFF2-40B4-BE49-F238E27FC236}">
                <a16:creationId xmlns:a16="http://schemas.microsoft.com/office/drawing/2014/main" id="{961BEF40-AC85-42B6-B544-A3EEDFDA3663}"/>
              </a:ext>
            </a:extLst>
          </p:cNvPr>
          <p:cNvSpPr/>
          <p:nvPr/>
        </p:nvSpPr>
        <p:spPr>
          <a:xfrm>
            <a:off x="5080934" y="1988598"/>
            <a:ext cx="6586489" cy="266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68428CB-EE43-4DB3-8A0A-21882D60D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2368" y="1427071"/>
            <a:ext cx="5990091" cy="592684"/>
          </a:xfrm>
          <a:prstGeom prst="rect">
            <a:avLst/>
          </a:prstGeom>
        </p:spPr>
      </p:pic>
      <p:pic>
        <p:nvPicPr>
          <p:cNvPr id="8" name="Picture 7" descr="A group of people posing for a photo&#10;&#10;Description automatically generated with medium confidence">
            <a:extLst>
              <a:ext uri="{FF2B5EF4-FFF2-40B4-BE49-F238E27FC236}">
                <a16:creationId xmlns:a16="http://schemas.microsoft.com/office/drawing/2014/main" id="{423410C4-6DD4-4553-90F1-196ADD17A48F}"/>
              </a:ext>
            </a:extLst>
          </p:cNvPr>
          <p:cNvPicPr>
            <a:picLocks noChangeAspect="1"/>
          </p:cNvPicPr>
          <p:nvPr/>
        </p:nvPicPr>
        <p:blipFill rotWithShape="1">
          <a:blip r:embed="rId4">
            <a:extLst>
              <a:ext uri="{28A0092B-C50C-407E-A947-70E740481C1C}">
                <a14:useLocalDpi xmlns:a14="http://schemas.microsoft.com/office/drawing/2010/main" val="0"/>
              </a:ext>
            </a:extLst>
          </a:blip>
          <a:srcRect l="44307" r="39082"/>
          <a:stretch/>
        </p:blipFill>
        <p:spPr>
          <a:xfrm>
            <a:off x="3404651" y="442008"/>
            <a:ext cx="2119936" cy="7265406"/>
          </a:xfrm>
          <a:prstGeom prst="rect">
            <a:avLst/>
          </a:prstGeom>
        </p:spPr>
      </p:pic>
      <p:sp>
        <p:nvSpPr>
          <p:cNvPr id="41" name="Content Placeholder 6">
            <a:extLst>
              <a:ext uri="{FF2B5EF4-FFF2-40B4-BE49-F238E27FC236}">
                <a16:creationId xmlns:a16="http://schemas.microsoft.com/office/drawing/2014/main" id="{07B303D3-5AB0-4554-ABEA-1E69FAD12BBF}"/>
              </a:ext>
            </a:extLst>
          </p:cNvPr>
          <p:cNvSpPr>
            <a:spLocks noGrp="1"/>
          </p:cNvSpPr>
          <p:nvPr>
            <p:ph idx="1"/>
          </p:nvPr>
        </p:nvSpPr>
        <p:spPr>
          <a:xfrm>
            <a:off x="5524586" y="1782445"/>
            <a:ext cx="5569499" cy="3785419"/>
          </a:xfrm>
        </p:spPr>
        <p:txBody>
          <a:bodyPr>
            <a:normAutofit/>
          </a:bodyPr>
          <a:lstStyle/>
          <a:p>
            <a:r>
              <a:rPr lang="en-US" sz="2000" dirty="0">
                <a:solidFill>
                  <a:srgbClr val="004B87"/>
                </a:solidFill>
              </a:rPr>
              <a:t>The process of making products, converting parts, components, and raw materials into finished products through the use of labor, machines, tools, and chemical or biological processes or formulation. The finished goods meet customers’ specifications or expectations.</a:t>
            </a:r>
            <a:br>
              <a:rPr lang="en-US" sz="2000" dirty="0"/>
            </a:br>
            <a:endParaRPr lang="en-US" sz="2000" dirty="0"/>
          </a:p>
        </p:txBody>
      </p:sp>
      <p:pic>
        <p:nvPicPr>
          <p:cNvPr id="10" name="Picture 9">
            <a:extLst>
              <a:ext uri="{FF2B5EF4-FFF2-40B4-BE49-F238E27FC236}">
                <a16:creationId xmlns:a16="http://schemas.microsoft.com/office/drawing/2014/main" id="{190CFEE4-497D-4423-9A27-BBD72827E5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5875" y="5896596"/>
            <a:ext cx="3286125" cy="885157"/>
          </a:xfrm>
          <a:prstGeom prst="rect">
            <a:avLst/>
          </a:prstGeom>
        </p:spPr>
      </p:pic>
    </p:spTree>
    <p:extLst>
      <p:ext uri="{BB962C8B-B14F-4D97-AF65-F5344CB8AC3E}">
        <p14:creationId xmlns:p14="http://schemas.microsoft.com/office/powerpoint/2010/main" val="2188157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omputer, indoor&#10;&#10;Description automatically generated">
            <a:extLst>
              <a:ext uri="{FF2B5EF4-FFF2-40B4-BE49-F238E27FC236}">
                <a16:creationId xmlns:a16="http://schemas.microsoft.com/office/drawing/2014/main" id="{FE17E518-17CD-4886-8722-8C656C80E728}"/>
              </a:ext>
            </a:extLst>
          </p:cNvPr>
          <p:cNvPicPr>
            <a:picLocks noChangeAspect="1"/>
          </p:cNvPicPr>
          <p:nvPr/>
        </p:nvPicPr>
        <p:blipFill rotWithShape="1">
          <a:blip r:embed="rId2">
            <a:extLst>
              <a:ext uri="{28A0092B-C50C-407E-A947-70E740481C1C}">
                <a14:useLocalDpi xmlns:a14="http://schemas.microsoft.com/office/drawing/2010/main" val="0"/>
              </a:ext>
            </a:extLst>
          </a:blip>
          <a:srcRect t="1979" b="34516"/>
          <a:stretch/>
        </p:blipFill>
        <p:spPr>
          <a:xfrm>
            <a:off x="-72394" y="-115546"/>
            <a:ext cx="12336787" cy="6845445"/>
          </a:xfrm>
          <a:prstGeom prst="rect">
            <a:avLst/>
          </a:prstGeom>
        </p:spPr>
      </p:pic>
      <p:sp>
        <p:nvSpPr>
          <p:cNvPr id="2" name="Title 1">
            <a:extLst>
              <a:ext uri="{FF2B5EF4-FFF2-40B4-BE49-F238E27FC236}">
                <a16:creationId xmlns:a16="http://schemas.microsoft.com/office/drawing/2014/main" id="{0C741CB1-D38A-49A9-A71F-3A6013F2F86C}"/>
              </a:ext>
            </a:extLst>
          </p:cNvPr>
          <p:cNvSpPr>
            <a:spLocks noGrp="1"/>
          </p:cNvSpPr>
          <p:nvPr>
            <p:ph type="ctrTitle"/>
          </p:nvPr>
        </p:nvSpPr>
        <p:spPr>
          <a:xfrm>
            <a:off x="3666478" y="1105514"/>
            <a:ext cx="6791416" cy="2201662"/>
          </a:xfrm>
          <a:solidFill>
            <a:schemeClr val="bg1"/>
          </a:solidFill>
          <a:effectLst>
            <a:softEdge rad="127000"/>
          </a:effectLst>
        </p:spPr>
        <p:txBody>
          <a:bodyPr>
            <a:normAutofit fontScale="90000"/>
          </a:bodyPr>
          <a:lstStyle/>
          <a:p>
            <a:r>
              <a:rPr lang="en-US" sz="8000" b="1" dirty="0">
                <a:solidFill>
                  <a:srgbClr val="004B87"/>
                </a:solidFill>
                <a:latin typeface="+mn-lt"/>
              </a:rPr>
              <a:t>Manufacturing is </a:t>
            </a:r>
            <a:br>
              <a:rPr lang="en-US" sz="8000" b="1" dirty="0">
                <a:solidFill>
                  <a:srgbClr val="004B87"/>
                </a:solidFill>
                <a:latin typeface="+mn-lt"/>
              </a:rPr>
            </a:br>
            <a:r>
              <a:rPr lang="en-US" sz="8000" b="1" dirty="0">
                <a:solidFill>
                  <a:srgbClr val="004B87"/>
                </a:solidFill>
                <a:latin typeface="+mn-lt"/>
              </a:rPr>
              <a:t>all around us</a:t>
            </a:r>
          </a:p>
        </p:txBody>
      </p:sp>
      <p:pic>
        <p:nvPicPr>
          <p:cNvPr id="5" name="Picture 4">
            <a:extLst>
              <a:ext uri="{FF2B5EF4-FFF2-40B4-BE49-F238E27FC236}">
                <a16:creationId xmlns:a16="http://schemas.microsoft.com/office/drawing/2014/main" id="{BF9B1CA2-C124-4099-8BD1-2D72F51EBF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1976" y="3228791"/>
            <a:ext cx="5995086" cy="380663"/>
          </a:xfrm>
          <a:prstGeom prst="rect">
            <a:avLst/>
          </a:prstGeom>
        </p:spPr>
      </p:pic>
      <p:pic>
        <p:nvPicPr>
          <p:cNvPr id="6" name="Picture 5" descr="Icon&#10;&#10;Description automatically generated">
            <a:extLst>
              <a:ext uri="{FF2B5EF4-FFF2-40B4-BE49-F238E27FC236}">
                <a16:creationId xmlns:a16="http://schemas.microsoft.com/office/drawing/2014/main" id="{A5209C61-97A3-47F1-80AD-389B9B535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740" y="2077374"/>
            <a:ext cx="3930411" cy="4428632"/>
          </a:xfrm>
          <a:prstGeom prst="rect">
            <a:avLst/>
          </a:prstGeom>
        </p:spPr>
      </p:pic>
    </p:spTree>
    <p:extLst>
      <p:ext uri="{BB962C8B-B14F-4D97-AF65-F5344CB8AC3E}">
        <p14:creationId xmlns:p14="http://schemas.microsoft.com/office/powerpoint/2010/main" val="2072742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computer, indoor&#10;&#10;Description automatically generated">
            <a:extLst>
              <a:ext uri="{FF2B5EF4-FFF2-40B4-BE49-F238E27FC236}">
                <a16:creationId xmlns:a16="http://schemas.microsoft.com/office/drawing/2014/main" id="{E8CC6DB1-8B89-4853-9AA5-321969B23A73}"/>
              </a:ext>
            </a:extLst>
          </p:cNvPr>
          <p:cNvPicPr>
            <a:picLocks noChangeAspect="1"/>
          </p:cNvPicPr>
          <p:nvPr/>
        </p:nvPicPr>
        <p:blipFill rotWithShape="1">
          <a:blip r:embed="rId2">
            <a:extLst>
              <a:ext uri="{28A0092B-C50C-407E-A947-70E740481C1C}">
                <a14:useLocalDpi xmlns:a14="http://schemas.microsoft.com/office/drawing/2010/main" val="0"/>
              </a:ext>
            </a:extLst>
          </a:blip>
          <a:srcRect t="1979" b="34516"/>
          <a:stretch/>
        </p:blipFill>
        <p:spPr>
          <a:xfrm>
            <a:off x="-72394" y="-115546"/>
            <a:ext cx="12336787" cy="6845445"/>
          </a:xfrm>
          <a:prstGeom prst="rect">
            <a:avLst/>
          </a:prstGeom>
        </p:spPr>
      </p:pic>
      <p:pic>
        <p:nvPicPr>
          <p:cNvPr id="21" name="Picture 20">
            <a:extLst>
              <a:ext uri="{FF2B5EF4-FFF2-40B4-BE49-F238E27FC236}">
                <a16:creationId xmlns:a16="http://schemas.microsoft.com/office/drawing/2014/main" id="{5FA30ACD-410E-4433-8C05-231F7E705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509" y="3733508"/>
            <a:ext cx="11821766" cy="408657"/>
          </a:xfrm>
          <a:prstGeom prst="rect">
            <a:avLst/>
          </a:prstGeom>
        </p:spPr>
      </p:pic>
      <p:sp>
        <p:nvSpPr>
          <p:cNvPr id="8" name="Subtitle 2">
            <a:extLst>
              <a:ext uri="{FF2B5EF4-FFF2-40B4-BE49-F238E27FC236}">
                <a16:creationId xmlns:a16="http://schemas.microsoft.com/office/drawing/2014/main" id="{2618FED4-EF5C-46D0-8B85-6EE7ABC78581}"/>
              </a:ext>
            </a:extLst>
          </p:cNvPr>
          <p:cNvSpPr txBox="1">
            <a:spLocks/>
          </p:cNvSpPr>
          <p:nvPr/>
        </p:nvSpPr>
        <p:spPr>
          <a:xfrm>
            <a:off x="485684" y="4779225"/>
            <a:ext cx="4793672" cy="17909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FFFFFF"/>
                </a:solidFill>
              </a:rPr>
              <a:t>From Motorcycles</a:t>
            </a:r>
          </a:p>
          <a:p>
            <a:pPr marL="0" indent="0">
              <a:buNone/>
            </a:pPr>
            <a:r>
              <a:rPr lang="en-US" sz="3600" b="1" dirty="0">
                <a:solidFill>
                  <a:srgbClr val="FFFFFF"/>
                </a:solidFill>
              </a:rPr>
              <a:t>	 to Medicine</a:t>
            </a:r>
            <a:endParaRPr lang="en-US" sz="2000" b="1" dirty="0">
              <a:solidFill>
                <a:srgbClr val="FFFFFF"/>
              </a:solidFill>
            </a:endParaRPr>
          </a:p>
        </p:txBody>
      </p:sp>
      <p:pic>
        <p:nvPicPr>
          <p:cNvPr id="9" name="Picture 8" descr="A close-up of a toy car&#10;&#10;Description automatically generated with low confidence">
            <a:extLst>
              <a:ext uri="{FF2B5EF4-FFF2-40B4-BE49-F238E27FC236}">
                <a16:creationId xmlns:a16="http://schemas.microsoft.com/office/drawing/2014/main" id="{A0814BD6-01B9-4695-B9C2-988656EE39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9356" y="551542"/>
            <a:ext cx="4942844" cy="2755635"/>
          </a:xfrm>
          <a:prstGeom prst="rect">
            <a:avLst/>
          </a:prstGeom>
        </p:spPr>
      </p:pic>
      <p:pic>
        <p:nvPicPr>
          <p:cNvPr id="14" name="Picture 13" descr="A picture containing marker, writing implement, earplug, chalk&#10;&#10;Description automatically generated">
            <a:extLst>
              <a:ext uri="{FF2B5EF4-FFF2-40B4-BE49-F238E27FC236}">
                <a16:creationId xmlns:a16="http://schemas.microsoft.com/office/drawing/2014/main" id="{E3F0D4E9-FEBA-4683-99E0-776AE13A56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1778" y="1684345"/>
            <a:ext cx="2326269" cy="2327481"/>
          </a:xfrm>
          <a:prstGeom prst="rect">
            <a:avLst/>
          </a:prstGeom>
        </p:spPr>
      </p:pic>
      <p:pic>
        <p:nvPicPr>
          <p:cNvPr id="15" name="Picture 14" descr="A picture containing text, cup, dessert, Dixie cup&#10;&#10;Description automatically generated">
            <a:extLst>
              <a:ext uri="{FF2B5EF4-FFF2-40B4-BE49-F238E27FC236}">
                <a16:creationId xmlns:a16="http://schemas.microsoft.com/office/drawing/2014/main" id="{14ACF904-5475-48C7-8926-1B03C41D6573}"/>
              </a:ext>
            </a:extLst>
          </p:cNvPr>
          <p:cNvPicPr>
            <a:picLocks noChangeAspect="1"/>
          </p:cNvPicPr>
          <p:nvPr/>
        </p:nvPicPr>
        <p:blipFill rotWithShape="1">
          <a:blip r:embed="rId6">
            <a:extLst>
              <a:ext uri="{28A0092B-C50C-407E-A947-70E740481C1C}">
                <a14:useLocalDpi xmlns:a14="http://schemas.microsoft.com/office/drawing/2010/main" val="0"/>
              </a:ext>
            </a:extLst>
          </a:blip>
          <a:srcRect r="-6" b="-6"/>
          <a:stretch/>
        </p:blipFill>
        <p:spPr>
          <a:xfrm>
            <a:off x="284509" y="2762590"/>
            <a:ext cx="3523390" cy="3523390"/>
          </a:xfrm>
          <a:prstGeom prst="rect">
            <a:avLst/>
          </a:prstGeom>
        </p:spPr>
      </p:pic>
      <p:pic>
        <p:nvPicPr>
          <p:cNvPr id="16" name="Picture 15" descr="A picture containing text, dog, sign, mammal&#10;&#10;Description automatically generated">
            <a:extLst>
              <a:ext uri="{FF2B5EF4-FFF2-40B4-BE49-F238E27FC236}">
                <a16:creationId xmlns:a16="http://schemas.microsoft.com/office/drawing/2014/main" id="{C9D1D6A5-8024-4204-8CC1-81AE502D7B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4380" y="3611145"/>
            <a:ext cx="3371327" cy="3371327"/>
          </a:xfrm>
          <a:prstGeom prst="rect">
            <a:avLst/>
          </a:prstGeom>
        </p:spPr>
      </p:pic>
      <p:sp>
        <p:nvSpPr>
          <p:cNvPr id="19" name="TextBox 18">
            <a:extLst>
              <a:ext uri="{FF2B5EF4-FFF2-40B4-BE49-F238E27FC236}">
                <a16:creationId xmlns:a16="http://schemas.microsoft.com/office/drawing/2014/main" id="{B730B193-91C1-4AA9-8A92-B83201F6F7E2}"/>
              </a:ext>
            </a:extLst>
          </p:cNvPr>
          <p:cNvSpPr txBox="1"/>
          <p:nvPr/>
        </p:nvSpPr>
        <p:spPr>
          <a:xfrm>
            <a:off x="338295" y="855510"/>
            <a:ext cx="5405557" cy="1754326"/>
          </a:xfrm>
          <a:prstGeom prst="rect">
            <a:avLst/>
          </a:prstGeom>
          <a:noFill/>
        </p:spPr>
        <p:txBody>
          <a:bodyPr wrap="square">
            <a:spAutoFit/>
          </a:bodyPr>
          <a:lstStyle/>
          <a:p>
            <a:r>
              <a:rPr lang="en-US" sz="5400" b="1" dirty="0">
                <a:solidFill>
                  <a:srgbClr val="004B87"/>
                </a:solidFill>
                <a:latin typeface="+mn-lt"/>
              </a:rPr>
              <a:t>From Motorcycles</a:t>
            </a:r>
          </a:p>
          <a:p>
            <a:r>
              <a:rPr lang="en-US" sz="5400" b="1" dirty="0">
                <a:solidFill>
                  <a:srgbClr val="004B87"/>
                </a:solidFill>
              </a:rPr>
              <a:t>	  to Medicine</a:t>
            </a:r>
            <a:endParaRPr lang="en-US" sz="5400" dirty="0">
              <a:solidFill>
                <a:srgbClr val="004B87"/>
              </a:solidFill>
            </a:endParaRPr>
          </a:p>
        </p:txBody>
      </p:sp>
      <p:sp>
        <p:nvSpPr>
          <p:cNvPr id="20" name="TextBox 19">
            <a:extLst>
              <a:ext uri="{FF2B5EF4-FFF2-40B4-BE49-F238E27FC236}">
                <a16:creationId xmlns:a16="http://schemas.microsoft.com/office/drawing/2014/main" id="{295E52DE-4F48-4A4A-80AF-1C5D76668785}"/>
              </a:ext>
            </a:extLst>
          </p:cNvPr>
          <p:cNvSpPr txBox="1"/>
          <p:nvPr/>
        </p:nvSpPr>
        <p:spPr>
          <a:xfrm>
            <a:off x="6127487" y="4496354"/>
            <a:ext cx="5585713" cy="1754326"/>
          </a:xfrm>
          <a:prstGeom prst="rect">
            <a:avLst/>
          </a:prstGeom>
          <a:noFill/>
        </p:spPr>
        <p:txBody>
          <a:bodyPr wrap="square">
            <a:spAutoFit/>
          </a:bodyPr>
          <a:lstStyle/>
          <a:p>
            <a:r>
              <a:rPr lang="en-US" sz="5400" b="1" dirty="0">
                <a:solidFill>
                  <a:srgbClr val="004B87"/>
                </a:solidFill>
                <a:latin typeface="+mn-lt"/>
              </a:rPr>
              <a:t>From Popcorn</a:t>
            </a:r>
          </a:p>
          <a:p>
            <a:r>
              <a:rPr lang="en-US" sz="5400" b="1" dirty="0">
                <a:solidFill>
                  <a:srgbClr val="004B87"/>
                </a:solidFill>
              </a:rPr>
              <a:t>	To Pet Food</a:t>
            </a:r>
            <a:endParaRPr lang="en-US" sz="6000" dirty="0">
              <a:solidFill>
                <a:srgbClr val="004B87"/>
              </a:solidFill>
            </a:endParaRPr>
          </a:p>
        </p:txBody>
      </p:sp>
    </p:spTree>
    <p:extLst>
      <p:ext uri="{BB962C8B-B14F-4D97-AF65-F5344CB8AC3E}">
        <p14:creationId xmlns:p14="http://schemas.microsoft.com/office/powerpoint/2010/main" val="3547738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computer, indoor&#10;&#10;Description automatically generated">
            <a:extLst>
              <a:ext uri="{FF2B5EF4-FFF2-40B4-BE49-F238E27FC236}">
                <a16:creationId xmlns:a16="http://schemas.microsoft.com/office/drawing/2014/main" id="{AAF74B43-D872-4135-9EB1-51CC27633A8C}"/>
              </a:ext>
            </a:extLst>
          </p:cNvPr>
          <p:cNvPicPr>
            <a:picLocks noChangeAspect="1"/>
          </p:cNvPicPr>
          <p:nvPr/>
        </p:nvPicPr>
        <p:blipFill rotWithShape="1">
          <a:blip r:embed="rId2">
            <a:extLst>
              <a:ext uri="{28A0092B-C50C-407E-A947-70E740481C1C}">
                <a14:useLocalDpi xmlns:a14="http://schemas.microsoft.com/office/drawing/2010/main" val="0"/>
              </a:ext>
            </a:extLst>
          </a:blip>
          <a:srcRect t="1979" b="34516"/>
          <a:stretch/>
        </p:blipFill>
        <p:spPr>
          <a:xfrm>
            <a:off x="-184639" y="-246098"/>
            <a:ext cx="12336787" cy="6845445"/>
          </a:xfrm>
          <a:prstGeom prst="rect">
            <a:avLst/>
          </a:prstGeom>
        </p:spPr>
      </p:pic>
      <p:pic>
        <p:nvPicPr>
          <p:cNvPr id="17" name="Picture 16">
            <a:extLst>
              <a:ext uri="{FF2B5EF4-FFF2-40B4-BE49-F238E27FC236}">
                <a16:creationId xmlns:a16="http://schemas.microsoft.com/office/drawing/2014/main" id="{E5DE3C5D-C7E8-4426-B8DD-B765BE09F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23" y="3629281"/>
            <a:ext cx="11858625" cy="485920"/>
          </a:xfrm>
          <a:prstGeom prst="rect">
            <a:avLst/>
          </a:prstGeom>
        </p:spPr>
      </p:pic>
      <p:sp>
        <p:nvSpPr>
          <p:cNvPr id="19" name="TextBox 18">
            <a:extLst>
              <a:ext uri="{FF2B5EF4-FFF2-40B4-BE49-F238E27FC236}">
                <a16:creationId xmlns:a16="http://schemas.microsoft.com/office/drawing/2014/main" id="{B730B193-91C1-4AA9-8A92-B83201F6F7E2}"/>
              </a:ext>
            </a:extLst>
          </p:cNvPr>
          <p:cNvSpPr txBox="1"/>
          <p:nvPr/>
        </p:nvSpPr>
        <p:spPr>
          <a:xfrm>
            <a:off x="6745482" y="844533"/>
            <a:ext cx="5033818" cy="1754326"/>
          </a:xfrm>
          <a:prstGeom prst="rect">
            <a:avLst/>
          </a:prstGeom>
          <a:noFill/>
        </p:spPr>
        <p:txBody>
          <a:bodyPr wrap="square">
            <a:spAutoFit/>
          </a:bodyPr>
          <a:lstStyle/>
          <a:p>
            <a:r>
              <a:rPr lang="en-US" sz="5400" b="1" dirty="0">
                <a:solidFill>
                  <a:srgbClr val="004B87"/>
                </a:solidFill>
                <a:latin typeface="+mn-lt"/>
              </a:rPr>
              <a:t>From Trucks</a:t>
            </a:r>
          </a:p>
          <a:p>
            <a:r>
              <a:rPr lang="en-US" sz="5400" b="1" dirty="0">
                <a:solidFill>
                  <a:srgbClr val="004B87"/>
                </a:solidFill>
              </a:rPr>
              <a:t>		  to Toys</a:t>
            </a:r>
            <a:endParaRPr lang="en-US" sz="5400" dirty="0">
              <a:solidFill>
                <a:srgbClr val="004B87"/>
              </a:solidFill>
            </a:endParaRPr>
          </a:p>
        </p:txBody>
      </p:sp>
      <p:sp>
        <p:nvSpPr>
          <p:cNvPr id="20" name="TextBox 19">
            <a:extLst>
              <a:ext uri="{FF2B5EF4-FFF2-40B4-BE49-F238E27FC236}">
                <a16:creationId xmlns:a16="http://schemas.microsoft.com/office/drawing/2014/main" id="{295E52DE-4F48-4A4A-80AF-1C5D76668785}"/>
              </a:ext>
            </a:extLst>
          </p:cNvPr>
          <p:cNvSpPr txBox="1"/>
          <p:nvPr/>
        </p:nvSpPr>
        <p:spPr>
          <a:xfrm>
            <a:off x="1246748" y="4624669"/>
            <a:ext cx="5585713" cy="1754326"/>
          </a:xfrm>
          <a:prstGeom prst="rect">
            <a:avLst/>
          </a:prstGeom>
          <a:noFill/>
        </p:spPr>
        <p:txBody>
          <a:bodyPr wrap="square">
            <a:spAutoFit/>
          </a:bodyPr>
          <a:lstStyle/>
          <a:p>
            <a:r>
              <a:rPr lang="en-US" sz="5400" b="1" dirty="0">
                <a:solidFill>
                  <a:srgbClr val="004B87"/>
                </a:solidFill>
                <a:latin typeface="+mn-lt"/>
              </a:rPr>
              <a:t>From Games</a:t>
            </a:r>
          </a:p>
          <a:p>
            <a:r>
              <a:rPr lang="en-US" sz="5400" b="1" dirty="0">
                <a:solidFill>
                  <a:srgbClr val="004B87"/>
                </a:solidFill>
              </a:rPr>
              <a:t>	To Guitars</a:t>
            </a:r>
            <a:endParaRPr lang="en-US" sz="6000" dirty="0">
              <a:solidFill>
                <a:srgbClr val="004B87"/>
              </a:solidFill>
            </a:endParaRPr>
          </a:p>
        </p:txBody>
      </p:sp>
      <p:pic>
        <p:nvPicPr>
          <p:cNvPr id="5" name="Picture 4" descr="A picture containing car, transport, van, roof&#10;&#10;Description automatically generated">
            <a:extLst>
              <a:ext uri="{FF2B5EF4-FFF2-40B4-BE49-F238E27FC236}">
                <a16:creationId xmlns:a16="http://schemas.microsoft.com/office/drawing/2014/main" id="{E89593B5-0274-4D47-9537-3B8521AA55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523" y="258653"/>
            <a:ext cx="5324200" cy="2662100"/>
          </a:xfrm>
          <a:prstGeom prst="rect">
            <a:avLst/>
          </a:prstGeom>
        </p:spPr>
      </p:pic>
      <p:pic>
        <p:nvPicPr>
          <p:cNvPr id="7" name="Picture 6" descr="Icon&#10;&#10;Description automatically generated">
            <a:extLst>
              <a:ext uri="{FF2B5EF4-FFF2-40B4-BE49-F238E27FC236}">
                <a16:creationId xmlns:a16="http://schemas.microsoft.com/office/drawing/2014/main" id="{EA318699-1DE4-42C9-B36A-8C0018F01E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6700" y="1050938"/>
            <a:ext cx="2367821" cy="2722285"/>
          </a:xfrm>
          <a:prstGeom prst="rect">
            <a:avLst/>
          </a:prstGeom>
        </p:spPr>
      </p:pic>
      <p:pic>
        <p:nvPicPr>
          <p:cNvPr id="10" name="Picture 9" descr="Icon&#10;&#10;Description automatically generated">
            <a:extLst>
              <a:ext uri="{FF2B5EF4-FFF2-40B4-BE49-F238E27FC236}">
                <a16:creationId xmlns:a16="http://schemas.microsoft.com/office/drawing/2014/main" id="{584ED94D-DEBE-48D3-BBBD-64E68F7B7E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0012" y="2069874"/>
            <a:ext cx="3820416" cy="3701029"/>
          </a:xfrm>
          <a:prstGeom prst="rect">
            <a:avLst/>
          </a:prstGeom>
        </p:spPr>
      </p:pic>
      <p:pic>
        <p:nvPicPr>
          <p:cNvPr id="11" name="Picture 10" descr="A picture containing music, guitar, mandolin, bass&#10;&#10;Description automatically generated">
            <a:extLst>
              <a:ext uri="{FF2B5EF4-FFF2-40B4-BE49-F238E27FC236}">
                <a16:creationId xmlns:a16="http://schemas.microsoft.com/office/drawing/2014/main" id="{76F66F87-73E0-48EF-A9FA-CEFD4EA10D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999324">
            <a:off x="7188656" y="3792778"/>
            <a:ext cx="5096330" cy="2548165"/>
          </a:xfrm>
          <a:prstGeom prst="rect">
            <a:avLst/>
          </a:prstGeom>
        </p:spPr>
      </p:pic>
    </p:spTree>
    <p:extLst>
      <p:ext uri="{BB962C8B-B14F-4D97-AF65-F5344CB8AC3E}">
        <p14:creationId xmlns:p14="http://schemas.microsoft.com/office/powerpoint/2010/main" val="2111031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jellyfish in the water&#10;&#10;Description automatically generated with low confidence">
            <a:extLst>
              <a:ext uri="{FF2B5EF4-FFF2-40B4-BE49-F238E27FC236}">
                <a16:creationId xmlns:a16="http://schemas.microsoft.com/office/drawing/2014/main" id="{69CF594B-9944-4EC6-B5C7-DF1F9ADA53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07" y="-331385"/>
            <a:ext cx="12344614" cy="8199035"/>
          </a:xfrm>
          <a:prstGeom prst="rect">
            <a:avLst/>
          </a:prstGeom>
        </p:spPr>
      </p:pic>
      <p:sp>
        <p:nvSpPr>
          <p:cNvPr id="2" name="Title 1">
            <a:extLst>
              <a:ext uri="{FF2B5EF4-FFF2-40B4-BE49-F238E27FC236}">
                <a16:creationId xmlns:a16="http://schemas.microsoft.com/office/drawing/2014/main" id="{25E19EDF-2848-479C-94D0-E3DCD1007BAD}"/>
              </a:ext>
            </a:extLst>
          </p:cNvPr>
          <p:cNvSpPr>
            <a:spLocks noGrp="1"/>
          </p:cNvSpPr>
          <p:nvPr>
            <p:ph type="title"/>
          </p:nvPr>
        </p:nvSpPr>
        <p:spPr>
          <a:xfrm>
            <a:off x="-999477" y="2103437"/>
            <a:ext cx="10515600" cy="1325563"/>
          </a:xfrm>
        </p:spPr>
        <p:txBody>
          <a:bodyPr>
            <a:noAutofit/>
          </a:bodyPr>
          <a:lstStyle/>
          <a:p>
            <a:pPr algn="ctr"/>
            <a:r>
              <a:rPr lang="en-US" sz="7000" b="1" dirty="0">
                <a:solidFill>
                  <a:schemeClr val="bg1"/>
                </a:solidFill>
              </a:rPr>
              <a:t>It all starts with an </a:t>
            </a:r>
            <a:br>
              <a:rPr lang="en-US" sz="7000" b="1" dirty="0">
                <a:solidFill>
                  <a:schemeClr val="bg1"/>
                </a:solidFill>
              </a:rPr>
            </a:br>
            <a:r>
              <a:rPr lang="en-US" sz="7000" b="1" dirty="0">
                <a:solidFill>
                  <a:schemeClr val="bg1"/>
                </a:solidFill>
              </a:rPr>
              <a:t>IDEA…</a:t>
            </a:r>
          </a:p>
        </p:txBody>
      </p:sp>
    </p:spTree>
    <p:extLst>
      <p:ext uri="{BB962C8B-B14F-4D97-AF65-F5344CB8AC3E}">
        <p14:creationId xmlns:p14="http://schemas.microsoft.com/office/powerpoint/2010/main" val="4148850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text, computer, indoor&#10;&#10;Description automatically generated">
            <a:extLst>
              <a:ext uri="{FF2B5EF4-FFF2-40B4-BE49-F238E27FC236}">
                <a16:creationId xmlns:a16="http://schemas.microsoft.com/office/drawing/2014/main" id="{CB303B55-2652-448F-9332-A872735B5491}"/>
              </a:ext>
            </a:extLst>
          </p:cNvPr>
          <p:cNvPicPr>
            <a:picLocks noChangeAspect="1"/>
          </p:cNvPicPr>
          <p:nvPr/>
        </p:nvPicPr>
        <p:blipFill rotWithShape="1">
          <a:blip r:embed="rId2">
            <a:extLst>
              <a:ext uri="{28A0092B-C50C-407E-A947-70E740481C1C}">
                <a14:useLocalDpi xmlns:a14="http://schemas.microsoft.com/office/drawing/2010/main" val="0"/>
              </a:ext>
            </a:extLst>
          </a:blip>
          <a:srcRect t="1979" b="34516"/>
          <a:stretch/>
        </p:blipFill>
        <p:spPr>
          <a:xfrm>
            <a:off x="-126000" y="-143693"/>
            <a:ext cx="12336787" cy="6845445"/>
          </a:xfrm>
          <a:prstGeom prst="rect">
            <a:avLst/>
          </a:prstGeom>
        </p:spPr>
      </p:pic>
      <p:pic>
        <p:nvPicPr>
          <p:cNvPr id="18" name="Picture 17">
            <a:extLst>
              <a:ext uri="{FF2B5EF4-FFF2-40B4-BE49-F238E27FC236}">
                <a16:creationId xmlns:a16="http://schemas.microsoft.com/office/drawing/2014/main" id="{476FCB9A-81CF-4027-8625-7C998BCC0C2F}"/>
              </a:ext>
            </a:extLst>
          </p:cNvPr>
          <p:cNvPicPr>
            <a:picLocks noChangeAspect="1"/>
          </p:cNvPicPr>
          <p:nvPr/>
        </p:nvPicPr>
        <p:blipFill rotWithShape="1">
          <a:blip r:embed="rId3">
            <a:extLst>
              <a:ext uri="{28A0092B-C50C-407E-A947-70E740481C1C}">
                <a14:useLocalDpi xmlns:a14="http://schemas.microsoft.com/office/drawing/2010/main" val="0"/>
              </a:ext>
            </a:extLst>
          </a:blip>
          <a:srcRect l="8336" t="8092" r="6855"/>
          <a:stretch/>
        </p:blipFill>
        <p:spPr>
          <a:xfrm>
            <a:off x="6286836" y="1216319"/>
            <a:ext cx="2487139" cy="2984106"/>
          </a:xfrm>
          <a:prstGeom prst="rect">
            <a:avLst/>
          </a:prstGeom>
        </p:spPr>
      </p:pic>
      <p:pic>
        <p:nvPicPr>
          <p:cNvPr id="16" name="Picture 15" descr="A picture containing arrow&#10;&#10;Description automatically generated">
            <a:extLst>
              <a:ext uri="{FF2B5EF4-FFF2-40B4-BE49-F238E27FC236}">
                <a16:creationId xmlns:a16="http://schemas.microsoft.com/office/drawing/2014/main" id="{9CBFD78B-3A3A-418A-A6EC-0C50DD66F776}"/>
              </a:ext>
            </a:extLst>
          </p:cNvPr>
          <p:cNvPicPr>
            <a:picLocks noChangeAspect="1"/>
          </p:cNvPicPr>
          <p:nvPr/>
        </p:nvPicPr>
        <p:blipFill rotWithShape="1">
          <a:blip r:embed="rId4">
            <a:extLst>
              <a:ext uri="{28A0092B-C50C-407E-A947-70E740481C1C}">
                <a14:useLocalDpi xmlns:a14="http://schemas.microsoft.com/office/drawing/2010/main" val="0"/>
              </a:ext>
            </a:extLst>
          </a:blip>
          <a:srcRect l="9502" t="14603" r="14371"/>
          <a:stretch/>
        </p:blipFill>
        <p:spPr>
          <a:xfrm>
            <a:off x="2828924" y="1335367"/>
            <a:ext cx="2381251" cy="2879210"/>
          </a:xfrm>
          <a:prstGeom prst="rect">
            <a:avLst/>
          </a:prstGeom>
        </p:spPr>
      </p:pic>
      <p:pic>
        <p:nvPicPr>
          <p:cNvPr id="5" name="Picture 4" descr="A picture containing LEGO, toy&#10;&#10;Description automatically generated">
            <a:extLst>
              <a:ext uri="{FF2B5EF4-FFF2-40B4-BE49-F238E27FC236}">
                <a16:creationId xmlns:a16="http://schemas.microsoft.com/office/drawing/2014/main" id="{D09FCE3F-EB6E-45D4-B3A7-9710F6C65F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00544" y="3926363"/>
            <a:ext cx="3801584" cy="2451409"/>
          </a:xfrm>
          <a:prstGeom prst="rect">
            <a:avLst/>
          </a:prstGeom>
        </p:spPr>
      </p:pic>
      <p:sp>
        <p:nvSpPr>
          <p:cNvPr id="6" name="TextBox 5">
            <a:extLst>
              <a:ext uri="{FF2B5EF4-FFF2-40B4-BE49-F238E27FC236}">
                <a16:creationId xmlns:a16="http://schemas.microsoft.com/office/drawing/2014/main" id="{4472E0DE-C2D5-4348-BBAB-F0DD8B045B68}"/>
              </a:ext>
            </a:extLst>
          </p:cNvPr>
          <p:cNvSpPr txBox="1"/>
          <p:nvPr/>
        </p:nvSpPr>
        <p:spPr>
          <a:xfrm>
            <a:off x="2048643" y="172134"/>
            <a:ext cx="8476385" cy="923330"/>
          </a:xfrm>
          <a:prstGeom prst="rect">
            <a:avLst/>
          </a:prstGeom>
          <a:solidFill>
            <a:schemeClr val="bg1"/>
          </a:solidFill>
          <a:effectLst>
            <a:softEdge rad="127000"/>
          </a:effectLst>
        </p:spPr>
        <p:txBody>
          <a:bodyPr wrap="square" rtlCol="0">
            <a:spAutoFit/>
          </a:bodyPr>
          <a:lstStyle/>
          <a:p>
            <a:pPr algn="ctr"/>
            <a:r>
              <a:rPr lang="en-US" sz="5400" b="1" dirty="0">
                <a:solidFill>
                  <a:srgbClr val="004B87"/>
                </a:solidFill>
              </a:rPr>
              <a:t>Then on to Manufacturing…</a:t>
            </a:r>
          </a:p>
        </p:txBody>
      </p:sp>
      <p:pic>
        <p:nvPicPr>
          <p:cNvPr id="12" name="Picture 11" descr="A picture containing text, clipart, handcart&#10;&#10;Description automatically generated">
            <a:extLst>
              <a:ext uri="{FF2B5EF4-FFF2-40B4-BE49-F238E27FC236}">
                <a16:creationId xmlns:a16="http://schemas.microsoft.com/office/drawing/2014/main" id="{BD235D8A-7604-4FC1-9758-ADA21C6F276E}"/>
              </a:ext>
            </a:extLst>
          </p:cNvPr>
          <p:cNvPicPr>
            <a:picLocks noChangeAspect="1"/>
          </p:cNvPicPr>
          <p:nvPr/>
        </p:nvPicPr>
        <p:blipFill rotWithShape="1">
          <a:blip r:embed="rId6">
            <a:extLst>
              <a:ext uri="{28A0092B-C50C-407E-A947-70E740481C1C}">
                <a14:useLocalDpi xmlns:a14="http://schemas.microsoft.com/office/drawing/2010/main" val="0"/>
              </a:ext>
            </a:extLst>
          </a:blip>
          <a:srcRect t="6765" r="4702"/>
          <a:stretch/>
        </p:blipFill>
        <p:spPr>
          <a:xfrm>
            <a:off x="5405152" y="4250343"/>
            <a:ext cx="5990853" cy="2451409"/>
          </a:xfrm>
          <a:prstGeom prst="rect">
            <a:avLst/>
          </a:prstGeom>
        </p:spPr>
      </p:pic>
      <p:pic>
        <p:nvPicPr>
          <p:cNvPr id="23" name="Picture 22">
            <a:extLst>
              <a:ext uri="{FF2B5EF4-FFF2-40B4-BE49-F238E27FC236}">
                <a16:creationId xmlns:a16="http://schemas.microsoft.com/office/drawing/2014/main" id="{CB369121-7C06-44C8-A319-63E1028A0D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511" y="954704"/>
            <a:ext cx="11821766" cy="380663"/>
          </a:xfrm>
          <a:prstGeom prst="rect">
            <a:avLst/>
          </a:prstGeom>
        </p:spPr>
      </p:pic>
      <p:pic>
        <p:nvPicPr>
          <p:cNvPr id="14" name="Picture 13">
            <a:extLst>
              <a:ext uri="{FF2B5EF4-FFF2-40B4-BE49-F238E27FC236}">
                <a16:creationId xmlns:a16="http://schemas.microsoft.com/office/drawing/2014/main" id="{9D2D03BC-A23F-4D0A-92A4-AA4EA19620B3}"/>
              </a:ext>
            </a:extLst>
          </p:cNvPr>
          <p:cNvPicPr>
            <a:picLocks noChangeAspect="1"/>
          </p:cNvPicPr>
          <p:nvPr/>
        </p:nvPicPr>
        <p:blipFill rotWithShape="1">
          <a:blip r:embed="rId8">
            <a:extLst>
              <a:ext uri="{28A0092B-C50C-407E-A947-70E740481C1C}">
                <a14:useLocalDpi xmlns:a14="http://schemas.microsoft.com/office/drawing/2010/main" val="0"/>
              </a:ext>
            </a:extLst>
          </a:blip>
          <a:srcRect l="2005" t="11307" r="2754" b="5689"/>
          <a:stretch/>
        </p:blipFill>
        <p:spPr>
          <a:xfrm>
            <a:off x="1047749" y="4268564"/>
            <a:ext cx="3542621" cy="2294161"/>
          </a:xfrm>
          <a:prstGeom prst="rect">
            <a:avLst/>
          </a:prstGeom>
        </p:spPr>
      </p:pic>
    </p:spTree>
    <p:extLst>
      <p:ext uri="{BB962C8B-B14F-4D97-AF65-F5344CB8AC3E}">
        <p14:creationId xmlns:p14="http://schemas.microsoft.com/office/powerpoint/2010/main" val="3447817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computer, indoor&#10;&#10;Description automatically generated">
            <a:extLst>
              <a:ext uri="{FF2B5EF4-FFF2-40B4-BE49-F238E27FC236}">
                <a16:creationId xmlns:a16="http://schemas.microsoft.com/office/drawing/2014/main" id="{5994D99B-1E6B-41F0-8E81-D88706706FBD}"/>
              </a:ext>
            </a:extLst>
          </p:cNvPr>
          <p:cNvPicPr>
            <a:picLocks noChangeAspect="1"/>
          </p:cNvPicPr>
          <p:nvPr/>
        </p:nvPicPr>
        <p:blipFill rotWithShape="1">
          <a:blip r:embed="rId2">
            <a:extLst>
              <a:ext uri="{28A0092B-C50C-407E-A947-70E740481C1C}">
                <a14:useLocalDpi xmlns:a14="http://schemas.microsoft.com/office/drawing/2010/main" val="0"/>
              </a:ext>
            </a:extLst>
          </a:blip>
          <a:srcRect t="1979" b="34516"/>
          <a:stretch/>
        </p:blipFill>
        <p:spPr>
          <a:xfrm>
            <a:off x="-72394" y="17258"/>
            <a:ext cx="12336787" cy="6845445"/>
          </a:xfrm>
          <a:prstGeom prst="rect">
            <a:avLst/>
          </a:prstGeom>
        </p:spPr>
      </p:pic>
      <p:sp>
        <p:nvSpPr>
          <p:cNvPr id="3" name="Content Placeholder 2">
            <a:extLst>
              <a:ext uri="{FF2B5EF4-FFF2-40B4-BE49-F238E27FC236}">
                <a16:creationId xmlns:a16="http://schemas.microsoft.com/office/drawing/2014/main" id="{AB7968FB-C053-4124-A446-729DAFFBC5A5}"/>
              </a:ext>
            </a:extLst>
          </p:cNvPr>
          <p:cNvSpPr>
            <a:spLocks noGrp="1"/>
          </p:cNvSpPr>
          <p:nvPr>
            <p:ph idx="1"/>
          </p:nvPr>
        </p:nvSpPr>
        <p:spPr>
          <a:xfrm>
            <a:off x="847626" y="3919121"/>
            <a:ext cx="7000782" cy="2942061"/>
          </a:xfrm>
        </p:spPr>
        <p:txBody>
          <a:bodyPr>
            <a:normAutofit/>
          </a:bodyPr>
          <a:lstStyle/>
          <a:p>
            <a:pPr indent="0">
              <a:buNone/>
            </a:pPr>
            <a:r>
              <a:rPr lang="en-US" sz="2800" b="1" dirty="0">
                <a:solidFill>
                  <a:srgbClr val="004B87"/>
                </a:solidFill>
              </a:rPr>
              <a:t>ESSENTIAL SKILLS </a:t>
            </a:r>
            <a:r>
              <a:rPr lang="en-US" sz="2400" dirty="0">
                <a:solidFill>
                  <a:srgbClr val="004B87"/>
                </a:solidFill>
              </a:rPr>
              <a:t>include</a:t>
            </a:r>
            <a:r>
              <a:rPr lang="en-US" sz="2400" b="1" dirty="0">
                <a:solidFill>
                  <a:srgbClr val="004B87"/>
                </a:solidFill>
              </a:rPr>
              <a:t> </a:t>
            </a:r>
            <a:r>
              <a:rPr lang="en-US" sz="2400" dirty="0">
                <a:solidFill>
                  <a:srgbClr val="004B87"/>
                </a:solidFill>
              </a:rPr>
              <a:t>math, attention to detail, problem solving, creativity, time management and leadership skills. </a:t>
            </a:r>
          </a:p>
          <a:p>
            <a:pPr indent="0">
              <a:buNone/>
            </a:pPr>
            <a:endParaRPr lang="en-US" sz="2000" dirty="0">
              <a:solidFill>
                <a:srgbClr val="004B87"/>
              </a:solidFill>
            </a:endParaRPr>
          </a:p>
          <a:p>
            <a:pPr indent="0">
              <a:buNone/>
            </a:pPr>
            <a:r>
              <a:rPr lang="en-US" sz="2000" dirty="0">
                <a:solidFill>
                  <a:srgbClr val="004B87"/>
                </a:solidFill>
              </a:rPr>
              <a:t>Most aspiring engineers will need at least a bachelor’s degree from an engineering school or university, and the best-paid engineers usually have a master’s degree or Ph.D. in their field.</a:t>
            </a:r>
          </a:p>
          <a:p>
            <a:pPr indent="0">
              <a:buNone/>
            </a:pPr>
            <a:endParaRPr lang="en-US" sz="2800" dirty="0">
              <a:solidFill>
                <a:srgbClr val="002060"/>
              </a:solidFill>
            </a:endParaRPr>
          </a:p>
          <a:p>
            <a:endParaRPr lang="en-US" dirty="0"/>
          </a:p>
        </p:txBody>
      </p:sp>
      <p:pic>
        <p:nvPicPr>
          <p:cNvPr id="4" name="Picture 3" descr="A picture containing arrow&#10;&#10;Description automatically generated">
            <a:extLst>
              <a:ext uri="{FF2B5EF4-FFF2-40B4-BE49-F238E27FC236}">
                <a16:creationId xmlns:a16="http://schemas.microsoft.com/office/drawing/2014/main" id="{E460D525-219A-4127-A127-0F794F9A8E83}"/>
              </a:ext>
            </a:extLst>
          </p:cNvPr>
          <p:cNvPicPr>
            <a:picLocks noChangeAspect="1"/>
          </p:cNvPicPr>
          <p:nvPr/>
        </p:nvPicPr>
        <p:blipFill rotWithShape="1">
          <a:blip r:embed="rId3">
            <a:extLst>
              <a:ext uri="{28A0092B-C50C-407E-A947-70E740481C1C}">
                <a14:useLocalDpi xmlns:a14="http://schemas.microsoft.com/office/drawing/2010/main" val="0"/>
              </a:ext>
            </a:extLst>
          </a:blip>
          <a:srcRect l="10850" t="13241" r="16142" b="6524"/>
          <a:stretch/>
        </p:blipFill>
        <p:spPr>
          <a:xfrm>
            <a:off x="8353425" y="1552574"/>
            <a:ext cx="3457576" cy="4095751"/>
          </a:xfrm>
          <a:prstGeom prst="rect">
            <a:avLst/>
          </a:prstGeom>
        </p:spPr>
      </p:pic>
      <p:sp>
        <p:nvSpPr>
          <p:cNvPr id="6" name="TextBox 5">
            <a:extLst>
              <a:ext uri="{FF2B5EF4-FFF2-40B4-BE49-F238E27FC236}">
                <a16:creationId xmlns:a16="http://schemas.microsoft.com/office/drawing/2014/main" id="{FE1B80A5-9E2B-451F-8694-E0B43BAE42F8}"/>
              </a:ext>
            </a:extLst>
          </p:cNvPr>
          <p:cNvSpPr txBox="1"/>
          <p:nvPr/>
        </p:nvSpPr>
        <p:spPr>
          <a:xfrm>
            <a:off x="2510354" y="1768501"/>
            <a:ext cx="4571999" cy="1446550"/>
          </a:xfrm>
          <a:prstGeom prst="rect">
            <a:avLst/>
          </a:prstGeom>
          <a:noFill/>
        </p:spPr>
        <p:txBody>
          <a:bodyPr wrap="square" rtlCol="0">
            <a:spAutoFit/>
          </a:bodyPr>
          <a:lstStyle/>
          <a:p>
            <a:pPr algn="ctr"/>
            <a:r>
              <a:rPr lang="en-US" sz="3200" b="1" u="sng" dirty="0">
                <a:solidFill>
                  <a:srgbClr val="004B87"/>
                </a:solidFill>
              </a:rPr>
              <a:t>CAREER PATHS: </a:t>
            </a:r>
          </a:p>
          <a:p>
            <a:r>
              <a:rPr lang="en-US" sz="2800" b="1" dirty="0">
                <a:solidFill>
                  <a:srgbClr val="004B87"/>
                </a:solidFill>
              </a:rPr>
              <a:t>Engineering		Research</a:t>
            </a:r>
          </a:p>
          <a:p>
            <a:r>
              <a:rPr lang="en-US" sz="2800" b="1" dirty="0">
                <a:solidFill>
                  <a:srgbClr val="004B87"/>
                </a:solidFill>
              </a:rPr>
              <a:t>Science		Design</a:t>
            </a:r>
          </a:p>
        </p:txBody>
      </p:sp>
      <p:sp>
        <p:nvSpPr>
          <p:cNvPr id="11" name="Title 10">
            <a:extLst>
              <a:ext uri="{FF2B5EF4-FFF2-40B4-BE49-F238E27FC236}">
                <a16:creationId xmlns:a16="http://schemas.microsoft.com/office/drawing/2014/main" id="{849DCE86-1A56-4409-9355-50B11C74B44A}"/>
              </a:ext>
            </a:extLst>
          </p:cNvPr>
          <p:cNvSpPr>
            <a:spLocks noGrp="1"/>
          </p:cNvSpPr>
          <p:nvPr>
            <p:ph type="title"/>
          </p:nvPr>
        </p:nvSpPr>
        <p:spPr>
          <a:xfrm>
            <a:off x="735929" y="785837"/>
            <a:ext cx="6809173" cy="766737"/>
          </a:xfrm>
          <a:solidFill>
            <a:schemeClr val="bg1"/>
          </a:solidFill>
          <a:effectLst>
            <a:softEdge rad="63500"/>
          </a:effectLst>
        </p:spPr>
        <p:txBody>
          <a:bodyPr>
            <a:normAutofit fontScale="90000"/>
          </a:bodyPr>
          <a:lstStyle/>
          <a:p>
            <a:r>
              <a:rPr lang="en-US" sz="6000" b="1" dirty="0">
                <a:solidFill>
                  <a:srgbClr val="004B87"/>
                </a:solidFill>
                <a:latin typeface="+mn-lt"/>
              </a:rPr>
              <a:t>RESEARCH &amp; DESIGN</a:t>
            </a:r>
          </a:p>
        </p:txBody>
      </p:sp>
    </p:spTree>
    <p:extLst>
      <p:ext uri="{BB962C8B-B14F-4D97-AF65-F5344CB8AC3E}">
        <p14:creationId xmlns:p14="http://schemas.microsoft.com/office/powerpoint/2010/main" val="12136981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FDBD478D4D4145AD12C1C668C43E89" ma:contentTypeVersion="13" ma:contentTypeDescription="Create a new document." ma:contentTypeScope="" ma:versionID="70410125ba20c39a6587cbf7357d9a7b">
  <xsd:schema xmlns:xsd="http://www.w3.org/2001/XMLSchema" xmlns:xs="http://www.w3.org/2001/XMLSchema" xmlns:p="http://schemas.microsoft.com/office/2006/metadata/properties" xmlns:ns2="4c123c90-954e-4051-9bd3-c99c18a83e91" xmlns:ns3="2ffe560b-d119-4458-a75a-bf5a3dcd6bf3" targetNamespace="http://schemas.microsoft.com/office/2006/metadata/properties" ma:root="true" ma:fieldsID="b5f45226a232f8cc9dd43ac26027ee7c" ns2:_="" ns3:_="">
    <xsd:import namespace="4c123c90-954e-4051-9bd3-c99c18a83e91"/>
    <xsd:import namespace="2ffe560b-d119-4458-a75a-bf5a3dcd6bf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123c90-954e-4051-9bd3-c99c18a83e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ffe560b-d119-4458-a75a-bf5a3dcd6bf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76E752-5B42-4F77-8E89-91864151C8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123c90-954e-4051-9bd3-c99c18a83e91"/>
    <ds:schemaRef ds:uri="2ffe560b-d119-4458-a75a-bf5a3dcd6b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602FF5D-4813-4C49-B27C-B27E810B89FC}">
  <ds:schemaRefs>
    <ds:schemaRef ds:uri="http://purl.org/dc/elements/1.1/"/>
    <ds:schemaRef ds:uri="http://schemas.microsoft.com/office/2006/documentManagement/types"/>
    <ds:schemaRef ds:uri="4c123c90-954e-4051-9bd3-c99c18a83e91"/>
    <ds:schemaRef ds:uri="2ffe560b-d119-4458-a75a-bf5a3dcd6bf3"/>
    <ds:schemaRef ds:uri="http://purl.org/dc/term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4675AA6F-CA7C-40FC-8B08-C4BB8686A0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13979</TotalTime>
  <Words>455</Words>
  <Application>Microsoft Office PowerPoint</Application>
  <PresentationFormat>Widescreen</PresentationFormat>
  <Paragraphs>67</Paragraphs>
  <Slides>14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PowerPoint Presentation</vt:lpstr>
      <vt:lpstr>PowerPoint Presentation</vt:lpstr>
      <vt:lpstr>What is Manufacturing?</vt:lpstr>
      <vt:lpstr>Manufacturing is  all around us</vt:lpstr>
      <vt:lpstr>PowerPoint Presentation</vt:lpstr>
      <vt:lpstr>PowerPoint Presentation</vt:lpstr>
      <vt:lpstr>It all starts with an  IDEA…</vt:lpstr>
      <vt:lpstr>PowerPoint Presentation</vt:lpstr>
      <vt:lpstr>RESEARCH &amp; DESIGN</vt:lpstr>
      <vt:lpstr>MARKETING &amp; SALES</vt:lpstr>
      <vt:lpstr>PRODUCTION</vt:lpstr>
      <vt:lpstr>PowerPoint Presentation</vt:lpstr>
      <vt:lpstr>What do you like to do. What are you good at?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MANUFACTURING</dc:title>
  <dc:creator>Charlie Volnek</dc:creator>
  <cp:lastModifiedBy>Charlie Volnek</cp:lastModifiedBy>
  <cp:revision>2</cp:revision>
  <dcterms:created xsi:type="dcterms:W3CDTF">2021-07-29T18:34:38Z</dcterms:created>
  <dcterms:modified xsi:type="dcterms:W3CDTF">2021-09-10T13:17:27Z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0x0101006CFDBD478D4D4145AD12C1C668C43E89</vt:lpwstr>
  </property>
</Properties>
</file>